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61" r:id="rId3"/>
    <p:sldId id="258" r:id="rId4"/>
    <p:sldId id="288" r:id="rId5"/>
    <p:sldId id="259" r:id="rId6"/>
    <p:sldId id="260" r:id="rId7"/>
    <p:sldId id="262" r:id="rId8"/>
    <p:sldId id="263" r:id="rId9"/>
    <p:sldId id="264" r:id="rId10"/>
    <p:sldId id="268" r:id="rId11"/>
    <p:sldId id="267" r:id="rId12"/>
    <p:sldId id="266" r:id="rId13"/>
    <p:sldId id="257" r:id="rId14"/>
    <p:sldId id="273" r:id="rId15"/>
    <p:sldId id="269" r:id="rId16"/>
    <p:sldId id="280" r:id="rId17"/>
    <p:sldId id="272" r:id="rId18"/>
    <p:sldId id="270" r:id="rId19"/>
    <p:sldId id="271" r:id="rId20"/>
    <p:sldId id="279" r:id="rId21"/>
    <p:sldId id="281" r:id="rId22"/>
    <p:sldId id="282" r:id="rId23"/>
    <p:sldId id="283" r:id="rId24"/>
    <p:sldId id="274" r:id="rId25"/>
    <p:sldId id="275" r:id="rId26"/>
    <p:sldId id="276" r:id="rId27"/>
    <p:sldId id="277" r:id="rId28"/>
    <p:sldId id="278" r:id="rId29"/>
    <p:sldId id="284" r:id="rId30"/>
    <p:sldId id="285" r:id="rId31"/>
    <p:sldId id="286" r:id="rId32"/>
    <p:sldId id="287" r:id="rId33"/>
    <p:sldId id="289" r:id="rId34"/>
    <p:sldId id="290" r:id="rId35"/>
    <p:sldId id="291" r:id="rId36"/>
    <p:sldId id="292" r:id="rId37"/>
    <p:sldId id="293" r:id="rId3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5226" autoAdjust="0"/>
  </p:normalViewPr>
  <p:slideViewPr>
    <p:cSldViewPr snapToGrid="0">
      <p:cViewPr varScale="1">
        <p:scale>
          <a:sx n="82" d="100"/>
          <a:sy n="82" d="100"/>
        </p:scale>
        <p:origin x="720"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nl-NL"/>
              <a:t>Klik om stijl te bewerken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58D453B7-529E-4C8B-9471-96924EF6FA84}" type="datetimeFigureOut">
              <a:rPr lang="nl-NL" smtClean="0"/>
              <a:t>10-12-2020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A27DCA2-2BA7-45FD-9FF4-B6628B867C3C}" type="slidenum">
              <a:rPr lang="nl-NL" smtClean="0"/>
              <a:t>‹nr.›</a:t>
            </a:fld>
            <a:endParaRPr lang="nl-NL"/>
          </a:p>
        </p:txBody>
      </p:sp>
    </p:spTree>
    <p:extLst>
      <p:ext uri="{BB962C8B-B14F-4D97-AF65-F5344CB8AC3E}">
        <p14:creationId xmlns:p14="http://schemas.microsoft.com/office/powerpoint/2010/main" val="845183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58D453B7-529E-4C8B-9471-96924EF6FA84}" type="datetimeFigureOut">
              <a:rPr lang="nl-NL" smtClean="0"/>
              <a:t>10-12-2020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1A27DCA2-2BA7-45FD-9FF4-B6628B867C3C}" type="slidenum">
              <a:rPr lang="nl-NL" smtClean="0"/>
              <a:t>‹nr.›</a:t>
            </a:fld>
            <a:endParaRPr lang="nl-NL"/>
          </a:p>
        </p:txBody>
      </p:sp>
    </p:spTree>
    <p:extLst>
      <p:ext uri="{BB962C8B-B14F-4D97-AF65-F5344CB8AC3E}">
        <p14:creationId xmlns:p14="http://schemas.microsoft.com/office/powerpoint/2010/main" val="1873143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nl-NL"/>
              <a:t>Klik om stijl te bewerken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58D453B7-529E-4C8B-9471-96924EF6FA84}" type="datetimeFigureOut">
              <a:rPr lang="nl-NL" smtClean="0"/>
              <a:t>10-12-2020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A27DCA2-2BA7-45FD-9FF4-B6628B867C3C}" type="slidenum">
              <a:rPr lang="nl-NL" smtClean="0"/>
              <a:t>‹nr.›</a:t>
            </a:fld>
            <a:endParaRPr lang="nl-NL"/>
          </a:p>
        </p:txBody>
      </p:sp>
    </p:spTree>
    <p:extLst>
      <p:ext uri="{BB962C8B-B14F-4D97-AF65-F5344CB8AC3E}">
        <p14:creationId xmlns:p14="http://schemas.microsoft.com/office/powerpoint/2010/main" val="6703874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nl-NL"/>
              <a:t>Klik om stijl te bewerken</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58D453B7-529E-4C8B-9471-96924EF6FA84}" type="datetimeFigureOut">
              <a:rPr lang="nl-NL" smtClean="0"/>
              <a:t>10-12-2020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A27DCA2-2BA7-45FD-9FF4-B6628B867C3C}" type="slidenum">
              <a:rPr lang="nl-NL" smtClean="0"/>
              <a:t>‹nr.›</a:t>
            </a:fld>
            <a:endParaRPr lang="nl-NL"/>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8032224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58D453B7-529E-4C8B-9471-96924EF6FA84}" type="datetimeFigureOut">
              <a:rPr lang="nl-NL" smtClean="0"/>
              <a:t>10-12-2020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A27DCA2-2BA7-45FD-9FF4-B6628B867C3C}" type="slidenum">
              <a:rPr lang="nl-NL" smtClean="0"/>
              <a:t>‹nr.›</a:t>
            </a:fld>
            <a:endParaRPr lang="nl-NL"/>
          </a:p>
        </p:txBody>
      </p:sp>
    </p:spTree>
    <p:extLst>
      <p:ext uri="{BB962C8B-B14F-4D97-AF65-F5344CB8AC3E}">
        <p14:creationId xmlns:p14="http://schemas.microsoft.com/office/powerpoint/2010/main" val="40927852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nl-NL"/>
              <a:t>Klik om stijl te bewerken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8D453B7-529E-4C8B-9471-96924EF6FA84}" type="datetimeFigureOut">
              <a:rPr lang="nl-NL" smtClean="0"/>
              <a:t>10-12-2020</a:t>
            </a:fld>
            <a:endParaRPr lang="nl-NL"/>
          </a:p>
        </p:txBody>
      </p:sp>
      <p:sp>
        <p:nvSpPr>
          <p:cNvPr id="4"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A27DCA2-2BA7-45FD-9FF4-B6628B867C3C}" type="slidenum">
              <a:rPr lang="nl-NL" smtClean="0"/>
              <a:t>‹nr.›</a:t>
            </a:fld>
            <a:endParaRPr lang="nl-NL"/>
          </a:p>
        </p:txBody>
      </p:sp>
    </p:spTree>
    <p:extLst>
      <p:ext uri="{BB962C8B-B14F-4D97-AF65-F5344CB8AC3E}">
        <p14:creationId xmlns:p14="http://schemas.microsoft.com/office/powerpoint/2010/main" val="5119351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nl-NL"/>
              <a:t>Klik om stijl te bewerken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8D453B7-529E-4C8B-9471-96924EF6FA84}" type="datetimeFigureOut">
              <a:rPr lang="nl-NL" smtClean="0"/>
              <a:t>10-12-2020</a:t>
            </a:fld>
            <a:endParaRPr lang="nl-NL"/>
          </a:p>
        </p:txBody>
      </p:sp>
      <p:sp>
        <p:nvSpPr>
          <p:cNvPr id="4"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A27DCA2-2BA7-45FD-9FF4-B6628B867C3C}" type="slidenum">
              <a:rPr lang="nl-NL" smtClean="0"/>
              <a:t>‹nr.›</a:t>
            </a:fld>
            <a:endParaRPr lang="nl-NL"/>
          </a:p>
        </p:txBody>
      </p:sp>
    </p:spTree>
    <p:extLst>
      <p:ext uri="{BB962C8B-B14F-4D97-AF65-F5344CB8AC3E}">
        <p14:creationId xmlns:p14="http://schemas.microsoft.com/office/powerpoint/2010/main" val="32828632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nchor="t" anchorCtr="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58D453B7-529E-4C8B-9471-96924EF6FA84}" type="datetimeFigureOut">
              <a:rPr lang="nl-NL" smtClean="0"/>
              <a:t>10-12-2020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A27DCA2-2BA7-45FD-9FF4-B6628B867C3C}" type="slidenum">
              <a:rPr lang="nl-NL" smtClean="0"/>
              <a:t>‹nr.›</a:t>
            </a:fld>
            <a:endParaRPr lang="nl-NL"/>
          </a:p>
        </p:txBody>
      </p:sp>
    </p:spTree>
    <p:extLst>
      <p:ext uri="{BB962C8B-B14F-4D97-AF65-F5344CB8AC3E}">
        <p14:creationId xmlns:p14="http://schemas.microsoft.com/office/powerpoint/2010/main" val="38015398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nl-NL"/>
              <a:t>Klik om stijl te bewerken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58D453B7-529E-4C8B-9471-96924EF6FA84}" type="datetimeFigureOut">
              <a:rPr lang="nl-NL" smtClean="0"/>
              <a:t>10-12-2020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A27DCA2-2BA7-45FD-9FF4-B6628B867C3C}" type="slidenum">
              <a:rPr lang="nl-NL" smtClean="0"/>
              <a:t>‹nr.›</a:t>
            </a:fld>
            <a:endParaRPr lang="nl-NL"/>
          </a:p>
        </p:txBody>
      </p:sp>
    </p:spTree>
    <p:extLst>
      <p:ext uri="{BB962C8B-B14F-4D97-AF65-F5344CB8AC3E}">
        <p14:creationId xmlns:p14="http://schemas.microsoft.com/office/powerpoint/2010/main" val="3466370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58D453B7-529E-4C8B-9471-96924EF6FA84}" type="datetimeFigureOut">
              <a:rPr lang="nl-NL" smtClean="0"/>
              <a:t>10-12-2020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A27DCA2-2BA7-45FD-9FF4-B6628B867C3C}" type="slidenum">
              <a:rPr lang="nl-NL" smtClean="0"/>
              <a:t>‹nr.›</a:t>
            </a:fld>
            <a:endParaRPr lang="nl-NL"/>
          </a:p>
        </p:txBody>
      </p:sp>
    </p:spTree>
    <p:extLst>
      <p:ext uri="{BB962C8B-B14F-4D97-AF65-F5344CB8AC3E}">
        <p14:creationId xmlns:p14="http://schemas.microsoft.com/office/powerpoint/2010/main" val="1680601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58D453B7-529E-4C8B-9471-96924EF6FA84}" type="datetimeFigureOut">
              <a:rPr lang="nl-NL" smtClean="0"/>
              <a:t>10-12-2020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A27DCA2-2BA7-45FD-9FF4-B6628B867C3C}" type="slidenum">
              <a:rPr lang="nl-NL" smtClean="0"/>
              <a:t>‹nr.›</a:t>
            </a:fld>
            <a:endParaRPr lang="nl-NL"/>
          </a:p>
        </p:txBody>
      </p:sp>
    </p:spTree>
    <p:extLst>
      <p:ext uri="{BB962C8B-B14F-4D97-AF65-F5344CB8AC3E}">
        <p14:creationId xmlns:p14="http://schemas.microsoft.com/office/powerpoint/2010/main" val="4113112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58D453B7-529E-4C8B-9471-96924EF6FA84}" type="datetimeFigureOut">
              <a:rPr lang="nl-NL" smtClean="0"/>
              <a:t>10-12-2020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1A27DCA2-2BA7-45FD-9FF4-B6628B867C3C}" type="slidenum">
              <a:rPr lang="nl-NL" smtClean="0"/>
              <a:t>‹nr.›</a:t>
            </a:fld>
            <a:endParaRPr lang="nl-NL"/>
          </a:p>
        </p:txBody>
      </p:sp>
    </p:spTree>
    <p:extLst>
      <p:ext uri="{BB962C8B-B14F-4D97-AF65-F5344CB8AC3E}">
        <p14:creationId xmlns:p14="http://schemas.microsoft.com/office/powerpoint/2010/main" val="41551405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stijl te bewerken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58D453B7-529E-4C8B-9471-96924EF6FA84}" type="datetimeFigureOut">
              <a:rPr lang="nl-NL" smtClean="0"/>
              <a:t>10-12-2020</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1A27DCA2-2BA7-45FD-9FF4-B6628B867C3C}" type="slidenum">
              <a:rPr lang="nl-NL" smtClean="0"/>
              <a:t>‹nr.›</a:t>
            </a:fld>
            <a:endParaRPr lang="nl-NL"/>
          </a:p>
        </p:txBody>
      </p:sp>
    </p:spTree>
    <p:extLst>
      <p:ext uri="{BB962C8B-B14F-4D97-AF65-F5344CB8AC3E}">
        <p14:creationId xmlns:p14="http://schemas.microsoft.com/office/powerpoint/2010/main" val="774736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7" name="Date Placeholder 2"/>
          <p:cNvSpPr>
            <a:spLocks noGrp="1"/>
          </p:cNvSpPr>
          <p:nvPr>
            <p:ph type="dt" sz="half" idx="10"/>
          </p:nvPr>
        </p:nvSpPr>
        <p:spPr/>
        <p:txBody>
          <a:bodyPr/>
          <a:lstStyle/>
          <a:p>
            <a:fld id="{58D453B7-529E-4C8B-9471-96924EF6FA84}" type="datetimeFigureOut">
              <a:rPr lang="nl-NL" smtClean="0"/>
              <a:t>10-12-2020</a:t>
            </a:fld>
            <a:endParaRPr lang="nl-NL"/>
          </a:p>
        </p:txBody>
      </p:sp>
      <p:sp>
        <p:nvSpPr>
          <p:cNvPr id="5" name="Footer Placeholder 3"/>
          <p:cNvSpPr>
            <a:spLocks noGrp="1"/>
          </p:cNvSpPr>
          <p:nvPr>
            <p:ph type="ftr" sz="quarter" idx="11"/>
          </p:nvPr>
        </p:nvSpPr>
        <p:spPr/>
        <p:txBody>
          <a:bodyPr/>
          <a:lstStyle/>
          <a:p>
            <a:endParaRPr lang="nl-NL"/>
          </a:p>
        </p:txBody>
      </p:sp>
      <p:sp>
        <p:nvSpPr>
          <p:cNvPr id="6" name="Slide Number Placeholder 4"/>
          <p:cNvSpPr>
            <a:spLocks noGrp="1"/>
          </p:cNvSpPr>
          <p:nvPr>
            <p:ph type="sldNum" sz="quarter" idx="12"/>
          </p:nvPr>
        </p:nvSpPr>
        <p:spPr/>
        <p:txBody>
          <a:bodyPr/>
          <a:lstStyle/>
          <a:p>
            <a:fld id="{1A27DCA2-2BA7-45FD-9FF4-B6628B867C3C}" type="slidenum">
              <a:rPr lang="nl-NL" smtClean="0"/>
              <a:t>‹nr.›</a:t>
            </a:fld>
            <a:endParaRPr lang="nl-NL"/>
          </a:p>
        </p:txBody>
      </p:sp>
    </p:spTree>
    <p:extLst>
      <p:ext uri="{BB962C8B-B14F-4D97-AF65-F5344CB8AC3E}">
        <p14:creationId xmlns:p14="http://schemas.microsoft.com/office/powerpoint/2010/main" val="2647000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58D453B7-529E-4C8B-9471-96924EF6FA84}" type="datetimeFigureOut">
              <a:rPr lang="nl-NL" smtClean="0"/>
              <a:t>10-12-2020</a:t>
            </a:fld>
            <a:endParaRPr lang="nl-NL"/>
          </a:p>
        </p:txBody>
      </p:sp>
      <p:sp>
        <p:nvSpPr>
          <p:cNvPr id="5" name="Footer Placeholder 2"/>
          <p:cNvSpPr>
            <a:spLocks noGrp="1"/>
          </p:cNvSpPr>
          <p:nvPr>
            <p:ph type="ftr" sz="quarter" idx="11"/>
          </p:nvPr>
        </p:nvSpPr>
        <p:spPr/>
        <p:txBody>
          <a:bodyPr/>
          <a:lstStyle/>
          <a:p>
            <a:endParaRPr lang="nl-NL"/>
          </a:p>
        </p:txBody>
      </p:sp>
      <p:sp>
        <p:nvSpPr>
          <p:cNvPr id="6" name="Slide Number Placeholder 3"/>
          <p:cNvSpPr>
            <a:spLocks noGrp="1"/>
          </p:cNvSpPr>
          <p:nvPr>
            <p:ph type="sldNum" sz="quarter" idx="12"/>
          </p:nvPr>
        </p:nvSpPr>
        <p:spPr/>
        <p:txBody>
          <a:bodyPr/>
          <a:lstStyle/>
          <a:p>
            <a:fld id="{1A27DCA2-2BA7-45FD-9FF4-B6628B867C3C}" type="slidenum">
              <a:rPr lang="nl-NL" smtClean="0"/>
              <a:t>‹nr.›</a:t>
            </a:fld>
            <a:endParaRPr lang="nl-NL"/>
          </a:p>
        </p:txBody>
      </p:sp>
    </p:spTree>
    <p:extLst>
      <p:ext uri="{BB962C8B-B14F-4D97-AF65-F5344CB8AC3E}">
        <p14:creationId xmlns:p14="http://schemas.microsoft.com/office/powerpoint/2010/main" val="318339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nl-NL"/>
              <a:t>Klik om stijl te bewerken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7" name="Date Placeholder 4"/>
          <p:cNvSpPr>
            <a:spLocks noGrp="1"/>
          </p:cNvSpPr>
          <p:nvPr>
            <p:ph type="dt" sz="half" idx="10"/>
          </p:nvPr>
        </p:nvSpPr>
        <p:spPr/>
        <p:txBody>
          <a:bodyPr/>
          <a:lstStyle/>
          <a:p>
            <a:fld id="{58D453B7-529E-4C8B-9471-96924EF6FA84}" type="datetimeFigureOut">
              <a:rPr lang="nl-NL" smtClean="0"/>
              <a:t>10-12-2020</a:t>
            </a:fld>
            <a:endParaRPr lang="nl-NL"/>
          </a:p>
        </p:txBody>
      </p:sp>
      <p:sp>
        <p:nvSpPr>
          <p:cNvPr id="5" name="Footer Placeholder 5"/>
          <p:cNvSpPr>
            <a:spLocks noGrp="1"/>
          </p:cNvSpPr>
          <p:nvPr>
            <p:ph type="ftr" sz="quarter" idx="11"/>
          </p:nvPr>
        </p:nvSpPr>
        <p:spPr/>
        <p:txBody>
          <a:bodyPr/>
          <a:lstStyle/>
          <a:p>
            <a:endParaRPr lang="nl-NL"/>
          </a:p>
        </p:txBody>
      </p:sp>
      <p:sp>
        <p:nvSpPr>
          <p:cNvPr id="6" name="Slide Number Placeholder 6"/>
          <p:cNvSpPr>
            <a:spLocks noGrp="1"/>
          </p:cNvSpPr>
          <p:nvPr>
            <p:ph type="sldNum" sz="quarter" idx="12"/>
          </p:nvPr>
        </p:nvSpPr>
        <p:spPr/>
        <p:txBody>
          <a:bodyPr/>
          <a:lstStyle/>
          <a:p>
            <a:fld id="{1A27DCA2-2BA7-45FD-9FF4-B6628B867C3C}" type="slidenum">
              <a:rPr lang="nl-NL" smtClean="0"/>
              <a:t>‹nr.›</a:t>
            </a:fld>
            <a:endParaRPr lang="nl-NL"/>
          </a:p>
        </p:txBody>
      </p:sp>
    </p:spTree>
    <p:extLst>
      <p:ext uri="{BB962C8B-B14F-4D97-AF65-F5344CB8AC3E}">
        <p14:creationId xmlns:p14="http://schemas.microsoft.com/office/powerpoint/2010/main" val="18999605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nl-NL"/>
              <a:t>Klik om stijl te bewerken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58D453B7-529E-4C8B-9471-96924EF6FA84}" type="datetimeFigureOut">
              <a:rPr lang="nl-NL" smtClean="0"/>
              <a:t>10-12-2020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1A27DCA2-2BA7-45FD-9FF4-B6628B867C3C}" type="slidenum">
              <a:rPr lang="nl-NL" smtClean="0"/>
              <a:t>‹nr.›</a:t>
            </a:fld>
            <a:endParaRPr lang="nl-NL"/>
          </a:p>
        </p:txBody>
      </p:sp>
    </p:spTree>
    <p:extLst>
      <p:ext uri="{BB962C8B-B14F-4D97-AF65-F5344CB8AC3E}">
        <p14:creationId xmlns:p14="http://schemas.microsoft.com/office/powerpoint/2010/main" val="28036109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nl-NL"/>
              <a:t>Klik om stijl te bewerken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58D453B7-529E-4C8B-9471-96924EF6FA84}" type="datetimeFigureOut">
              <a:rPr lang="nl-NL" smtClean="0"/>
              <a:t>10-12-2020</a:t>
            </a:fld>
            <a:endParaRPr lang="nl-NL"/>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nl-NL"/>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1A27DCA2-2BA7-45FD-9FF4-B6628B867C3C}" type="slidenum">
              <a:rPr lang="nl-NL" smtClean="0"/>
              <a:t>‹nr.›</a:t>
            </a:fld>
            <a:endParaRPr lang="nl-NL"/>
          </a:p>
        </p:txBody>
      </p:sp>
    </p:spTree>
    <p:extLst>
      <p:ext uri="{BB962C8B-B14F-4D97-AF65-F5344CB8AC3E}">
        <p14:creationId xmlns:p14="http://schemas.microsoft.com/office/powerpoint/2010/main" val="207823222"/>
      </p:ext>
    </p:extLst>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 id="2147483749"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emf"/><Relationship Id="rId2" Type="http://schemas.openxmlformats.org/officeDocument/2006/relationships/image" Target="../media/image1.jpeg"/><Relationship Id="rId1" Type="http://schemas.openxmlformats.org/officeDocument/2006/relationships/slideLayout" Target="../slideLayouts/slideLayout1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7.emf"/><Relationship Id="rId2" Type="http://schemas.openxmlformats.org/officeDocument/2006/relationships/image" Target="../media/image1.jpeg"/><Relationship Id="rId1" Type="http://schemas.openxmlformats.org/officeDocument/2006/relationships/slideLayout" Target="../slideLayouts/slideLayout1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8.emf"/><Relationship Id="rId2" Type="http://schemas.openxmlformats.org/officeDocument/2006/relationships/image" Target="../media/image1.jpeg"/><Relationship Id="rId1" Type="http://schemas.openxmlformats.org/officeDocument/2006/relationships/slideLayout" Target="../slideLayouts/slideLayout1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C46C20-9523-4674-91D9-1ADCF2781C05}"/>
              </a:ext>
            </a:extLst>
          </p:cNvPr>
          <p:cNvSpPr>
            <a:spLocks noGrp="1"/>
          </p:cNvSpPr>
          <p:nvPr>
            <p:ph type="ctrTitle"/>
          </p:nvPr>
        </p:nvSpPr>
        <p:spPr>
          <a:xfrm>
            <a:off x="1154955" y="1447800"/>
            <a:ext cx="8825658" cy="1153357"/>
          </a:xfrm>
        </p:spPr>
        <p:txBody>
          <a:bodyPr/>
          <a:lstStyle/>
          <a:p>
            <a:pPr algn="ctr"/>
            <a:r>
              <a:rPr lang="nl-NL" dirty="0"/>
              <a:t>Euthanasie</a:t>
            </a:r>
          </a:p>
        </p:txBody>
      </p:sp>
      <p:sp>
        <p:nvSpPr>
          <p:cNvPr id="3" name="Ondertitel 2">
            <a:extLst>
              <a:ext uri="{FF2B5EF4-FFF2-40B4-BE49-F238E27FC236}">
                <a16:creationId xmlns:a16="http://schemas.microsoft.com/office/drawing/2014/main" id="{2739EA2A-5FBD-4E00-9974-FA4A7B51DE33}"/>
              </a:ext>
            </a:extLst>
          </p:cNvPr>
          <p:cNvSpPr>
            <a:spLocks noGrp="1"/>
          </p:cNvSpPr>
          <p:nvPr>
            <p:ph type="subTitle" idx="1"/>
          </p:nvPr>
        </p:nvSpPr>
        <p:spPr>
          <a:xfrm>
            <a:off x="1154955" y="2904192"/>
            <a:ext cx="8825658" cy="861420"/>
          </a:xfrm>
        </p:spPr>
        <p:txBody>
          <a:bodyPr/>
          <a:lstStyle/>
          <a:p>
            <a:r>
              <a:rPr lang="nl-NL" dirty="0"/>
              <a:t>Euthanasie (Oudgrieks: </a:t>
            </a:r>
            <a:r>
              <a:rPr lang="el-GR" dirty="0"/>
              <a:t>εὖ (</a:t>
            </a:r>
            <a:r>
              <a:rPr lang="nl-NL" dirty="0" err="1"/>
              <a:t>eu</a:t>
            </a:r>
            <a:r>
              <a:rPr lang="nl-NL" dirty="0"/>
              <a:t>) = "goede" en </a:t>
            </a:r>
            <a:r>
              <a:rPr lang="el-GR" dirty="0"/>
              <a:t>θάνατος (</a:t>
            </a:r>
            <a:r>
              <a:rPr lang="nl-NL" dirty="0" err="1"/>
              <a:t>thanatos</a:t>
            </a:r>
            <a:r>
              <a:rPr lang="nl-NL" dirty="0"/>
              <a:t>) = "dood"), goede dood, milde dood of genadedood.</a:t>
            </a:r>
          </a:p>
        </p:txBody>
      </p:sp>
    </p:spTree>
    <p:extLst>
      <p:ext uri="{BB962C8B-B14F-4D97-AF65-F5344CB8AC3E}">
        <p14:creationId xmlns:p14="http://schemas.microsoft.com/office/powerpoint/2010/main" val="18586631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vak 4">
            <a:extLst>
              <a:ext uri="{FF2B5EF4-FFF2-40B4-BE49-F238E27FC236}">
                <a16:creationId xmlns:a16="http://schemas.microsoft.com/office/drawing/2014/main" id="{5690DC5E-FF69-4409-BC91-BB9A33D9717F}"/>
              </a:ext>
            </a:extLst>
          </p:cNvPr>
          <p:cNvSpPr txBox="1"/>
          <p:nvPr/>
        </p:nvSpPr>
        <p:spPr>
          <a:xfrm>
            <a:off x="578498" y="653143"/>
            <a:ext cx="11196735" cy="6401753"/>
          </a:xfrm>
          <a:prstGeom prst="rect">
            <a:avLst/>
          </a:prstGeom>
          <a:noFill/>
        </p:spPr>
        <p:txBody>
          <a:bodyPr wrap="square">
            <a:spAutoFit/>
          </a:bodyPr>
          <a:lstStyle/>
          <a:p>
            <a:r>
              <a:rPr lang="nl-NL" sz="1400" dirty="0"/>
              <a:t>Toelichting op de wetgeving:</a:t>
            </a:r>
          </a:p>
          <a:p>
            <a:endParaRPr lang="nl-NL" sz="1400" dirty="0"/>
          </a:p>
          <a:p>
            <a:r>
              <a:rPr lang="nl-NL" sz="1400" dirty="0"/>
              <a:t>Ad. a.	</a:t>
            </a:r>
            <a:r>
              <a:rPr lang="nl-NL" sz="1200" i="1" dirty="0"/>
              <a:t>De arts moet overtuigd zijn dat de vraag van de patiënt om euthanasie vrijwillig is. En dat de patiënt er goed over heeft nagedacht (weloverwogen). De vraag moet dus echt van de patiënt zelf komen. Niemand mag de patiënt dwingen of onder druk zetten. Familie niet en vrienden ook niet. Ook moet de vraag niet opeens opkomen, dan zou de wens voor euthanasie namelijk ook weer opeens weg kunnen zijn. Praat daarom op tijd en regelmatig met een (huis)arts over de wens.</a:t>
            </a:r>
          </a:p>
          <a:p>
            <a:endParaRPr lang="nl-NL" sz="1400" dirty="0"/>
          </a:p>
          <a:p>
            <a:r>
              <a:rPr lang="nl-NL" sz="1400" dirty="0"/>
              <a:t>Ad. b.	</a:t>
            </a:r>
            <a:r>
              <a:rPr lang="nl-NL" sz="1200" i="1" dirty="0"/>
              <a:t>De arts moet ervan overtuigd zijn dat de patiënt uitzichtloos en ondraaglijk lijdt. Bij de beoordeling van de uitzichtloosheid staan de diagnose van de patiënt en de vooruitzichten centraal. Er is sprake van uitzichtloosheid als:</a:t>
            </a:r>
          </a:p>
          <a:p>
            <a:r>
              <a:rPr lang="nl-NL" sz="1200" i="1" dirty="0"/>
              <a:t>de patiënt niet meer kan genezen; de patiënt onnodig lijdt en dit niet minder kan worden.</a:t>
            </a:r>
          </a:p>
          <a:p>
            <a:r>
              <a:rPr lang="nl-NL" sz="1200" i="1" dirty="0"/>
              <a:t>De arts bekijkt ook hoeveel verbetering een behandeling nog kan geven. En hoe zwaar de behandeling is voor de patiënt.  </a:t>
            </a:r>
          </a:p>
          <a:p>
            <a:r>
              <a:rPr lang="nl-NL" sz="1200" i="1" dirty="0"/>
              <a:t>Bij ondraaglijk lijden gaat het vooral over hoe de patiënt dit ervaart. Dit is voor iedereen anders. Bijvoorbeeld van de ziektes die iemand heeft. De arts moet zich in kunnen leven in de patiënt en zijn lijden.</a:t>
            </a:r>
          </a:p>
          <a:p>
            <a:endParaRPr lang="nl-NL" sz="1200" i="1" dirty="0"/>
          </a:p>
          <a:p>
            <a:r>
              <a:rPr lang="nl-NL" sz="1400" dirty="0"/>
              <a:t>Ad. c.	</a:t>
            </a:r>
            <a:r>
              <a:rPr lang="nl-NL" sz="1200" i="1" dirty="0"/>
              <a:t>De arts moet de patiënt informatie geven over de medische situatie. En hoe zijn situatie er in de toekomst uit zal zien. Het is belangrijk dat de patiënt alle nuttige informatie over zijn situatie begrijpt. Zo kan hij een goede keuze maken. De arts moet nagaan of de patiënt voldoende weet. En of de patiënt de informatie ook begrepen heeft.</a:t>
            </a:r>
          </a:p>
          <a:p>
            <a:endParaRPr lang="nl-NL" sz="1200" i="1" dirty="0"/>
          </a:p>
          <a:p>
            <a:r>
              <a:rPr lang="nl-NL" sz="1400" dirty="0"/>
              <a:t>Ad. d.	</a:t>
            </a:r>
            <a:r>
              <a:rPr lang="nl-NL" sz="1200" i="1" dirty="0"/>
              <a:t>De arts moet samen met de patiënt besluiten dat er geen redelijke andere oplossing is voor de situatie van de patiënt. De arts moet altijd kijken of er geen andere manieren zijn om het lijden minder erg te maken. Dat betekent niet dat de patiënt alle mogelijke behandelingen moet proberen. Heeft de patiënt veel last en pijn van een bepaalde behandeling? Dan telt dat mee in de beoordeling. Soms is een behandeling heel zwaar en verbetert de situatie van de patiënt maar een beetje. Dan mogen de arts en patiënt samen besluiten dat de behandeling  stopt.</a:t>
            </a:r>
          </a:p>
          <a:p>
            <a:endParaRPr lang="nl-NL" sz="1200" i="1" dirty="0"/>
          </a:p>
          <a:p>
            <a:r>
              <a:rPr lang="nl-NL" sz="1200" dirty="0"/>
              <a:t>Ad. e. </a:t>
            </a:r>
            <a:r>
              <a:rPr lang="nl-NL" sz="1200" i="1" dirty="0"/>
              <a:t>	De arts van de patiënt moet ten minste 1 onafhankelijke arts raadplegen. Deze arts heet een consulent. De consulent moet de patiënt zien. En beoordelen of de arts zich heeft gehouden aan de zorgvuldigheidseisen. Onafhankelijkheid betekent dat de consulent een eigen mening mag geven over de patiënt en de arts. De consulent mag niet betrokken zijn bij de behandeling van de patiënt. Of een persoonlijke band hebben met de arts of de patiënt.</a:t>
            </a:r>
          </a:p>
          <a:p>
            <a:endParaRPr lang="nl-NL" sz="1200" i="1" dirty="0"/>
          </a:p>
          <a:p>
            <a:r>
              <a:rPr lang="nl-NL" sz="1200" dirty="0"/>
              <a:t>Ad. f.		</a:t>
            </a:r>
            <a:r>
              <a:rPr lang="nl-NL" sz="1200" i="1" dirty="0"/>
              <a:t>Tot slot moet de arts de euthanasie (of hulp bij zelfdoding) op een medisch zorgvuldige manier uitvoeren, bijvoorbeeld met de juiste medicijnen en in de juiste stappen. Hiervoor hebben artsen en apothekers een richtlijn gemaakt: ‘Uitvoering euthanasie en hulp bij zelfdoding’ In de richtlijn staan eisen hoe artsen euthanasie en hulp bij zelfdoding op een goede manier moeten uitvoeren.</a:t>
            </a:r>
          </a:p>
          <a:p>
            <a:endParaRPr lang="nl-NL" sz="1200" i="1" dirty="0"/>
          </a:p>
          <a:p>
            <a:endParaRPr lang="nl-NL" sz="1200" i="1" dirty="0"/>
          </a:p>
        </p:txBody>
      </p:sp>
    </p:spTree>
    <p:extLst>
      <p:ext uri="{BB962C8B-B14F-4D97-AF65-F5344CB8AC3E}">
        <p14:creationId xmlns:p14="http://schemas.microsoft.com/office/powerpoint/2010/main" val="40776673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C6F0D5DF-C625-4CF5-AD03-64A5261F2D80}"/>
              </a:ext>
            </a:extLst>
          </p:cNvPr>
          <p:cNvSpPr txBox="1"/>
          <p:nvPr/>
        </p:nvSpPr>
        <p:spPr>
          <a:xfrm>
            <a:off x="466531" y="625150"/>
            <a:ext cx="11625942" cy="4185761"/>
          </a:xfrm>
          <a:prstGeom prst="rect">
            <a:avLst/>
          </a:prstGeom>
          <a:noFill/>
        </p:spPr>
        <p:txBody>
          <a:bodyPr wrap="square">
            <a:spAutoFit/>
          </a:bodyPr>
          <a:lstStyle/>
          <a:p>
            <a:endParaRPr lang="nl-NL" sz="1400" dirty="0"/>
          </a:p>
          <a:p>
            <a:endParaRPr lang="nl-NL" sz="1400" dirty="0"/>
          </a:p>
          <a:p>
            <a:endParaRPr lang="nl-NL" sz="1400" dirty="0"/>
          </a:p>
          <a:p>
            <a:r>
              <a:rPr lang="nl-NL" sz="1400" b="1" u="sng" dirty="0"/>
              <a:t>Artikel 2 </a:t>
            </a:r>
          </a:p>
          <a:p>
            <a:endParaRPr lang="nl-NL" sz="1400" b="1" dirty="0"/>
          </a:p>
          <a:p>
            <a:r>
              <a:rPr lang="nl-NL" sz="1400" b="1" dirty="0"/>
              <a:t>Lid. 2 	</a:t>
            </a:r>
            <a:r>
              <a:rPr lang="nl-NL" sz="1400" dirty="0"/>
              <a:t>	Indien de patiënt van zestien jaren of ouder niet langer in staat is zijn wil te uiten, maar voordat hij in die staat geraakte tot een redelijke waardering van zijn belangen </a:t>
            </a:r>
            <a:r>
              <a:rPr lang="nl-NL" sz="1400" dirty="0" err="1"/>
              <a:t>terzake</a:t>
            </a:r>
            <a:r>
              <a:rPr lang="nl-NL" sz="1400" dirty="0"/>
              <a:t> in staat werd geacht, en een schriftelijke verklaring, inhoudende een verzoek om levensbeëindiging, heeft afgelegd, dan kan de arts aan dit verzoek gevolg geven. De zorgvuldigheidseisen, bedoeld in het eerste lid, zijn van overeenkomstige toepassing.</a:t>
            </a:r>
          </a:p>
          <a:p>
            <a:endParaRPr lang="nl-NL" sz="1400" dirty="0"/>
          </a:p>
          <a:p>
            <a:r>
              <a:rPr lang="nl-NL" sz="1400" b="1" dirty="0"/>
              <a:t>Lid. 3	</a:t>
            </a:r>
            <a:r>
              <a:rPr lang="nl-NL" sz="1400" dirty="0"/>
              <a:t>	Indien de minderjarige patiënt een leeftijd heeft tussen de zestien en achttien jaren en tot een redelijke waardering van zijn belangen </a:t>
            </a:r>
            <a:r>
              <a:rPr lang="nl-NL" sz="1400" dirty="0" err="1"/>
              <a:t>terzake</a:t>
            </a:r>
            <a:r>
              <a:rPr lang="nl-NL" sz="1400" dirty="0"/>
              <a:t> in staat kan worden geacht, kan de arts aan een verzoek van de patiënt om levensbeëindiging of hulp bij zelfdoding gevolg geven, nadat de ouder of de ouders die het gezag over hem uitoefent of uitoefenen dan wel zijn voogd bij de besluitvorming zijn betrokken.</a:t>
            </a:r>
          </a:p>
          <a:p>
            <a:endParaRPr lang="nl-NL" sz="1400" dirty="0"/>
          </a:p>
          <a:p>
            <a:r>
              <a:rPr lang="nl-NL" sz="1400" b="1" dirty="0"/>
              <a:t>Lid. 4	</a:t>
            </a:r>
            <a:r>
              <a:rPr lang="nl-NL" sz="1400" dirty="0"/>
              <a:t>	Indien de minderjarige patiënt een leeftijd heeft tussen de twaalf en zestien jaren en tot een redelijke waardering van zijn belangen </a:t>
            </a:r>
            <a:r>
              <a:rPr lang="nl-NL" sz="1400" dirty="0" err="1"/>
              <a:t>terzake</a:t>
            </a:r>
            <a:r>
              <a:rPr lang="nl-NL" sz="1400" dirty="0"/>
              <a:t> in staat kan worden geacht, kan de arts, indien een ouder of de ouders die het gezag over hem uitoefent of uitoefenen dan wel zijn voogd zich met de levensbeëindiging of hulp bij zelfdoding kan of kunnen verenigen, aan het verzoek van de patiënt gevolg geven. Het tweede lid is van overeenkomstige toepassing</a:t>
            </a:r>
          </a:p>
        </p:txBody>
      </p:sp>
    </p:spTree>
    <p:extLst>
      <p:ext uri="{BB962C8B-B14F-4D97-AF65-F5344CB8AC3E}">
        <p14:creationId xmlns:p14="http://schemas.microsoft.com/office/powerpoint/2010/main" val="29803894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A058D3ED-5AE3-4891-91FC-457A9ABC5CAE}"/>
              </a:ext>
            </a:extLst>
          </p:cNvPr>
          <p:cNvSpPr txBox="1"/>
          <p:nvPr/>
        </p:nvSpPr>
        <p:spPr>
          <a:xfrm>
            <a:off x="632926" y="1363741"/>
            <a:ext cx="10926147" cy="4616648"/>
          </a:xfrm>
          <a:prstGeom prst="rect">
            <a:avLst/>
          </a:prstGeom>
          <a:noFill/>
        </p:spPr>
        <p:txBody>
          <a:bodyPr wrap="square">
            <a:spAutoFit/>
          </a:bodyPr>
          <a:lstStyle/>
          <a:p>
            <a:r>
              <a:rPr lang="nl-NL" sz="1400" b="1" u="sng" dirty="0"/>
              <a:t>Artikel 3</a:t>
            </a:r>
            <a:r>
              <a:rPr lang="nl-NL" sz="1400" dirty="0"/>
              <a:t>	     </a:t>
            </a:r>
          </a:p>
          <a:p>
            <a:endParaRPr lang="nl-NL" sz="1400" b="1" dirty="0"/>
          </a:p>
          <a:p>
            <a:r>
              <a:rPr lang="nl-NL" sz="1400" b="1" dirty="0"/>
              <a:t>Lid.1</a:t>
            </a:r>
            <a:r>
              <a:rPr lang="nl-NL" sz="1400" dirty="0"/>
              <a:t>		Er zijn regionale commissies voor de toetsing van meldingen van gevallen van levensbeëindiging op verzoek en hulp bij zelfdoding als bedoeld in artikel 293, tweede lid, </a:t>
            </a:r>
            <a:r>
              <a:rPr lang="nl-NL" sz="1400" dirty="0" err="1"/>
              <a:t>onderscheidelijk</a:t>
            </a:r>
            <a:r>
              <a:rPr lang="nl-NL" sz="1400" dirty="0"/>
              <a:t> 294, tweede lid, tweede volzin, van het Wetboek van Strafrecht.</a:t>
            </a:r>
          </a:p>
          <a:p>
            <a:endParaRPr lang="nl-NL" sz="1400" dirty="0"/>
          </a:p>
          <a:p>
            <a:r>
              <a:rPr lang="nl-NL" sz="1400" b="1" dirty="0"/>
              <a:t>Lid.2</a:t>
            </a:r>
            <a:r>
              <a:rPr lang="nl-NL" sz="1400" dirty="0"/>
              <a:t>		Een commissie bestaat uit een oneven aantal leden, waaronder in elk geval één rechtsgeleerd lid, tevens voorzitter, één arts en één deskundige inzake ethische of zingevingsvraagstukken. Van een commissie maken mede deel uit plaatsvervangende leden van elk van de in de eerste volzin genoemde categorieën.</a:t>
            </a:r>
          </a:p>
          <a:p>
            <a:endParaRPr lang="nl-NL" sz="1400" dirty="0"/>
          </a:p>
          <a:p>
            <a:endParaRPr lang="nl-NL" sz="1400" dirty="0"/>
          </a:p>
          <a:p>
            <a:r>
              <a:rPr lang="nl-NL" sz="1400" b="1" u="sng" dirty="0"/>
              <a:t>Artikel 8</a:t>
            </a:r>
            <a:r>
              <a:rPr lang="nl-NL" sz="1400" dirty="0"/>
              <a:t>	</a:t>
            </a:r>
          </a:p>
          <a:p>
            <a:r>
              <a:rPr lang="nl-NL" sz="1400" b="1" dirty="0"/>
              <a:t>Lid. 1</a:t>
            </a:r>
            <a:r>
              <a:rPr lang="nl-NL" sz="1400" dirty="0"/>
              <a:t>		De commissie beoordeelt op basis van het verslag bedoeld in artikel 7, tweede lid, van de Wet op de lijkbezorging, of de arts die levensbeëindiging op verzoek heeft toegepast of hulp bij zelfdoding heeft verleend, heeft gehandeld overeenkomstig de zorgvuldigheidseisen, bedoeld in artikel 2.</a:t>
            </a:r>
          </a:p>
          <a:p>
            <a:endParaRPr lang="nl-NL" sz="1400" dirty="0"/>
          </a:p>
          <a:p>
            <a:r>
              <a:rPr lang="nl-NL" sz="1400" b="1" dirty="0"/>
              <a:t>Lid.2</a:t>
            </a:r>
            <a:r>
              <a:rPr lang="nl-NL" sz="1400" dirty="0"/>
              <a:t>		De commissie kan de arts verzoeken zijn verslag schriftelijk of mondeling aan te vullen, indien dit voor een goede beoordeling van het handelen van de arts noodzakelijk is.</a:t>
            </a:r>
          </a:p>
          <a:p>
            <a:endParaRPr lang="nl-NL" sz="1400" dirty="0"/>
          </a:p>
          <a:p>
            <a:r>
              <a:rPr lang="nl-NL" sz="1400" b="1" dirty="0"/>
              <a:t>Lid.3</a:t>
            </a:r>
            <a:r>
              <a:rPr lang="nl-NL" sz="1400" dirty="0"/>
              <a:t>		De commissie kan bij de gemeentelijke lijkschouwer, de consulent of de betrokken hulpverleners inlichtingen inwinnen, indien dit voor een goede beoordeling van het handelen van de arts noodzakelijk is.</a:t>
            </a:r>
          </a:p>
        </p:txBody>
      </p:sp>
    </p:spTree>
    <p:extLst>
      <p:ext uri="{BB962C8B-B14F-4D97-AF65-F5344CB8AC3E}">
        <p14:creationId xmlns:p14="http://schemas.microsoft.com/office/powerpoint/2010/main" val="6521953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A06B1B-7CA1-4954-9DC8-3B0339647FF5}"/>
              </a:ext>
            </a:extLst>
          </p:cNvPr>
          <p:cNvSpPr>
            <a:spLocks noGrp="1"/>
          </p:cNvSpPr>
          <p:nvPr>
            <p:ph type="title"/>
          </p:nvPr>
        </p:nvSpPr>
        <p:spPr/>
        <p:txBody>
          <a:bodyPr/>
          <a:lstStyle/>
          <a:p>
            <a:pPr algn="ctr"/>
            <a:r>
              <a:rPr lang="nl-NL" sz="3600" dirty="0"/>
              <a:t>II De Betrokken partijen:</a:t>
            </a:r>
            <a:br>
              <a:rPr lang="nl-NL" sz="3600" dirty="0"/>
            </a:br>
            <a:endParaRPr lang="nl-NL" sz="3600" dirty="0"/>
          </a:p>
        </p:txBody>
      </p:sp>
      <p:sp>
        <p:nvSpPr>
          <p:cNvPr id="3" name="Tijdelijke aanduiding voor inhoud 2">
            <a:extLst>
              <a:ext uri="{FF2B5EF4-FFF2-40B4-BE49-F238E27FC236}">
                <a16:creationId xmlns:a16="http://schemas.microsoft.com/office/drawing/2014/main" id="{D25F531F-CB1F-4F4C-A570-0AA4E42AE3DA}"/>
              </a:ext>
            </a:extLst>
          </p:cNvPr>
          <p:cNvSpPr>
            <a:spLocks noGrp="1"/>
          </p:cNvSpPr>
          <p:nvPr>
            <p:ph idx="1"/>
          </p:nvPr>
        </p:nvSpPr>
        <p:spPr/>
        <p:txBody>
          <a:bodyPr>
            <a:normAutofit/>
          </a:bodyPr>
          <a:lstStyle/>
          <a:p>
            <a:r>
              <a:rPr lang="nl-NL" dirty="0"/>
              <a:t>II.1 	De Patiënt</a:t>
            </a:r>
          </a:p>
          <a:p>
            <a:r>
              <a:rPr lang="nl-NL" dirty="0"/>
              <a:t>II.2 	De behandelend arts of arts expertisecentrum euthanasie, 				voorheen levenseindekliniek geheten.</a:t>
            </a:r>
          </a:p>
          <a:p>
            <a:r>
              <a:rPr lang="nl-NL" dirty="0"/>
              <a:t>II.3 	De SCEN arts = onafhankelijk arts</a:t>
            </a:r>
          </a:p>
          <a:p>
            <a:r>
              <a:rPr lang="nl-NL" dirty="0"/>
              <a:t>II.4	De apotheker</a:t>
            </a:r>
          </a:p>
          <a:p>
            <a:r>
              <a:rPr lang="nl-NL" dirty="0"/>
              <a:t>II.5	De forensisch arts = gemeentelijk lijkschouwer </a:t>
            </a:r>
          </a:p>
          <a:p>
            <a:r>
              <a:rPr lang="nl-NL" dirty="0"/>
              <a:t>II.6	De officier van Justitie (OvJ)</a:t>
            </a:r>
          </a:p>
          <a:p>
            <a:r>
              <a:rPr lang="nl-NL" dirty="0"/>
              <a:t>II.7	De Regionale Toetsingscommissie (RTE)</a:t>
            </a:r>
          </a:p>
          <a:p>
            <a:endParaRPr lang="nl-NL" dirty="0"/>
          </a:p>
        </p:txBody>
      </p:sp>
    </p:spTree>
    <p:extLst>
      <p:ext uri="{BB962C8B-B14F-4D97-AF65-F5344CB8AC3E}">
        <p14:creationId xmlns:p14="http://schemas.microsoft.com/office/powerpoint/2010/main" val="30138653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C9F137-9767-45C4-9EBF-5E120C418050}"/>
              </a:ext>
            </a:extLst>
          </p:cNvPr>
          <p:cNvSpPr>
            <a:spLocks noGrp="1"/>
          </p:cNvSpPr>
          <p:nvPr>
            <p:ph type="title"/>
          </p:nvPr>
        </p:nvSpPr>
        <p:spPr>
          <a:xfrm>
            <a:off x="794736" y="293255"/>
            <a:ext cx="8825659" cy="639618"/>
          </a:xfrm>
        </p:spPr>
        <p:txBody>
          <a:bodyPr/>
          <a:lstStyle/>
          <a:p>
            <a:pPr algn="ctr"/>
            <a:r>
              <a:rPr lang="nl-NL" sz="3600" dirty="0"/>
              <a:t>II.1 De patiënt</a:t>
            </a:r>
          </a:p>
        </p:txBody>
      </p:sp>
      <p:sp>
        <p:nvSpPr>
          <p:cNvPr id="3" name="Tijdelijke aanduiding voor tekst 2">
            <a:extLst>
              <a:ext uri="{FF2B5EF4-FFF2-40B4-BE49-F238E27FC236}">
                <a16:creationId xmlns:a16="http://schemas.microsoft.com/office/drawing/2014/main" id="{AC0738E7-EB0F-4ACB-88C6-56E5587FA1AA}"/>
              </a:ext>
            </a:extLst>
          </p:cNvPr>
          <p:cNvSpPr>
            <a:spLocks noGrp="1"/>
          </p:cNvSpPr>
          <p:nvPr>
            <p:ph type="body" sz="half" idx="2"/>
          </p:nvPr>
        </p:nvSpPr>
        <p:spPr>
          <a:xfrm>
            <a:off x="794736" y="1881910"/>
            <a:ext cx="8825659" cy="3913909"/>
          </a:xfrm>
        </p:spPr>
        <p:txBody>
          <a:bodyPr>
            <a:noAutofit/>
          </a:bodyPr>
          <a:lstStyle/>
          <a:p>
            <a:r>
              <a:rPr lang="nl-NL" sz="1400" b="1" dirty="0"/>
              <a:t>Wie kan om euthanasie vragen?</a:t>
            </a:r>
          </a:p>
          <a:p>
            <a:r>
              <a:rPr lang="nl-NL" sz="1400" dirty="0"/>
              <a:t>Euthanasie mag alleen als de patiënt dit zelf wil. De patiënt moet zelf om euthanasie vragen. Of een document hebben waarin de euthanasiewens duidelijk staat opgeschreven. Ook moet de vraag en de situatie van de patiënt voldoen aan de 6 eisen van de euthanasiewet. Artsen zijn nooit verplicht om euthanasie uit te voeren.</a:t>
            </a:r>
          </a:p>
          <a:p>
            <a:endParaRPr lang="nl-NL" sz="1400" b="1" dirty="0"/>
          </a:p>
          <a:p>
            <a:r>
              <a:rPr lang="nl-NL" sz="1400" b="1" dirty="0"/>
              <a:t>Vraag om euthanasie van patiënten uit het buitenland</a:t>
            </a:r>
          </a:p>
          <a:p>
            <a:r>
              <a:rPr lang="nl-NL" sz="1400" dirty="0"/>
              <a:t>Een arts die bij een patiënt euthanasie uitvoert, moet kijken of er wordt voldaan aan alle zorgvuldigheidseisen uit de wet. </a:t>
            </a:r>
          </a:p>
          <a:p>
            <a:r>
              <a:rPr lang="nl-NL" sz="1400" dirty="0"/>
              <a:t>Daarvoor moet de arts de medische geschiedenis van de patiënt kennen. Hij moet tot de conclusie kunnen komen dat de patiënt uitzichtloos lijdt.  En dat er geen andere behandelingen meer mogelijk zijn. De arts moet ook zeker zijn dat de patiënt goed heeft nagedacht over het verzoek. En dat het lijden voor de patiënt ondraaglijk is.</a:t>
            </a:r>
          </a:p>
          <a:p>
            <a:r>
              <a:rPr lang="nl-NL" sz="1400" dirty="0"/>
              <a:t>Als een patiënt uit het buitenland vraagt om euthanasie, moet de Nederlandse arts ook kijken naar de 6 eisen uit de wet. Als iemand in het buitenland woont, kan het voor de Nederlandse arts moeilijker zijn om de medische geschiedenis goed te kennen. En om in te schatten of alle regels van de wet passen bij de situatie van de patiënt.</a:t>
            </a:r>
          </a:p>
          <a:p>
            <a:r>
              <a:rPr lang="nl-NL" sz="1400" dirty="0"/>
              <a:t>De arts beslist zelf  of hij ingaat op een euthanasievraag van iemand uit het buitenland. Hij beslist ook zelf hoe hij kan onderzoeken of de euthanasiewens voldoet aan de 6 zorgvuldigheidseisen uit de wet. Bijvoorbeeld door te praten met hulpverleners die de patiënt behandelen of behandeld hebben.</a:t>
            </a:r>
          </a:p>
        </p:txBody>
      </p:sp>
    </p:spTree>
    <p:extLst>
      <p:ext uri="{BB962C8B-B14F-4D97-AF65-F5344CB8AC3E}">
        <p14:creationId xmlns:p14="http://schemas.microsoft.com/office/powerpoint/2010/main" val="19065587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173A5AA-5876-4030-BD7D-8C71876996D1}"/>
              </a:ext>
            </a:extLst>
          </p:cNvPr>
          <p:cNvSpPr>
            <a:spLocks noGrp="1"/>
          </p:cNvSpPr>
          <p:nvPr>
            <p:ph type="title"/>
          </p:nvPr>
        </p:nvSpPr>
        <p:spPr>
          <a:xfrm>
            <a:off x="1189740" y="721615"/>
            <a:ext cx="8825660" cy="785325"/>
          </a:xfrm>
        </p:spPr>
        <p:txBody>
          <a:bodyPr/>
          <a:lstStyle/>
          <a:p>
            <a:pPr algn="ctr"/>
            <a:r>
              <a:rPr lang="nl-NL" sz="3600" dirty="0"/>
              <a:t>II.2 </a:t>
            </a:r>
            <a:r>
              <a:rPr lang="nl-NL" sz="3600" dirty="0" err="1"/>
              <a:t>Behandeland</a:t>
            </a:r>
            <a:r>
              <a:rPr lang="nl-NL" sz="3600" dirty="0"/>
              <a:t> arts of Expertisecentrum Euthanasie</a:t>
            </a:r>
          </a:p>
        </p:txBody>
      </p:sp>
      <p:sp>
        <p:nvSpPr>
          <p:cNvPr id="3" name="Tijdelijke aanduiding voor tekst 2">
            <a:extLst>
              <a:ext uri="{FF2B5EF4-FFF2-40B4-BE49-F238E27FC236}">
                <a16:creationId xmlns:a16="http://schemas.microsoft.com/office/drawing/2014/main" id="{00725870-6054-45F4-A4D2-4EC70A5FB746}"/>
              </a:ext>
            </a:extLst>
          </p:cNvPr>
          <p:cNvSpPr>
            <a:spLocks noGrp="1"/>
          </p:cNvSpPr>
          <p:nvPr>
            <p:ph type="body" idx="1"/>
          </p:nvPr>
        </p:nvSpPr>
        <p:spPr>
          <a:xfrm>
            <a:off x="1004033" y="1897556"/>
            <a:ext cx="8825659" cy="4770034"/>
          </a:xfrm>
        </p:spPr>
        <p:txBody>
          <a:bodyPr>
            <a:noAutofit/>
          </a:bodyPr>
          <a:lstStyle/>
          <a:p>
            <a:r>
              <a:rPr lang="nl-NL" sz="1400" b="1" dirty="0">
                <a:solidFill>
                  <a:schemeClr val="tx1"/>
                </a:solidFill>
              </a:rPr>
              <a:t>De behandelend arts: </a:t>
            </a:r>
          </a:p>
          <a:p>
            <a:r>
              <a:rPr lang="nl-NL" sz="1400" dirty="0">
                <a:solidFill>
                  <a:schemeClr val="tx1"/>
                </a:solidFill>
              </a:rPr>
              <a:t>Huisarts, specialist ouderen geneeskunde of medisch specialist in het ziekenhuis. </a:t>
            </a:r>
          </a:p>
          <a:p>
            <a:r>
              <a:rPr lang="nl-NL" sz="1400" dirty="0">
                <a:solidFill>
                  <a:schemeClr val="tx1"/>
                </a:solidFill>
              </a:rPr>
              <a:t>Een behandeld arts is dus nimmer verplicht gehoor te geven aan een euthanasie verzoek. Indien dit het geval is kan de arts de patiënt verwijzen naar een collega behandelaar of naar het Expertisecentrum Euthanasie.</a:t>
            </a:r>
          </a:p>
          <a:p>
            <a:r>
              <a:rPr lang="nl-NL" sz="1400" dirty="0">
                <a:solidFill>
                  <a:schemeClr val="tx1"/>
                </a:solidFill>
              </a:rPr>
              <a:t>De KNMG heeft randvoorwaarden en procedures uitgewerkt voor artsen bij euthanasie en hulp bij zelfdoding. Deze richtlijnen worden periodiek doorgelicht. Zo wordt momenteel de KNMG (Koninklijke Nederlandsche Maatschappij tot bevordering der Geneeskunst)-KNMP (Koninklijke Nederlandse Maatschappij ter bevordering der </a:t>
            </a:r>
            <a:r>
              <a:rPr lang="nl-NL" sz="1400" dirty="0" err="1">
                <a:solidFill>
                  <a:schemeClr val="tx1"/>
                </a:solidFill>
              </a:rPr>
              <a:t>Pharmacie</a:t>
            </a:r>
            <a:r>
              <a:rPr lang="nl-NL" sz="1400" dirty="0">
                <a:solidFill>
                  <a:schemeClr val="tx1"/>
                </a:solidFill>
              </a:rPr>
              <a:t>) richtlijn Uitvoering euthanasie getoetst aan de laatste wetenschappelijke en professionele inzichten. Daarbij raadpleegt de richtlijnencommissie zo nodig externe experts. De commissie bestaat uit een onafhankelijke voorzitter, twee ziekenhuisapothekers, twee openbare apothekers, een anesthesioloog-intensivist, een internist-intensivist en twee huisartsen, en wordt ondersteund vanuit de KNMG en KNMP.</a:t>
            </a:r>
          </a:p>
          <a:p>
            <a:r>
              <a:rPr lang="nl-NL" sz="1400" i="1" dirty="0">
                <a:solidFill>
                  <a:schemeClr val="tx1"/>
                </a:solidFill>
              </a:rPr>
              <a:t>KNMG-project euthanasie bij dementie</a:t>
            </a:r>
          </a:p>
          <a:p>
            <a:r>
              <a:rPr lang="nl-NL" sz="1400" dirty="0">
                <a:solidFill>
                  <a:schemeClr val="tx1"/>
                </a:solidFill>
              </a:rPr>
              <a:t>In het project 'Euthanasie bij dementie' onderzoekt de KNMG onder welke voorwaarden het professioneel verantwoord is om euthanasie uit te voeren bij mensen in de verschillende fasen van dementie. Het resultaat van dit project wordt een visie waarmee we dokters houvast willen geven om samen met patiënten tot goede afwegingen te komen.</a:t>
            </a:r>
          </a:p>
        </p:txBody>
      </p:sp>
    </p:spTree>
    <p:extLst>
      <p:ext uri="{BB962C8B-B14F-4D97-AF65-F5344CB8AC3E}">
        <p14:creationId xmlns:p14="http://schemas.microsoft.com/office/powerpoint/2010/main" val="23207462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tekst 2">
            <a:extLst>
              <a:ext uri="{FF2B5EF4-FFF2-40B4-BE49-F238E27FC236}">
                <a16:creationId xmlns:a16="http://schemas.microsoft.com/office/drawing/2014/main" id="{780BFC71-D1F8-4F6C-981F-3AE35BCD50FD}"/>
              </a:ext>
            </a:extLst>
          </p:cNvPr>
          <p:cNvSpPr>
            <a:spLocks noGrp="1"/>
          </p:cNvSpPr>
          <p:nvPr>
            <p:ph type="body" idx="4294967295"/>
          </p:nvPr>
        </p:nvSpPr>
        <p:spPr>
          <a:xfrm>
            <a:off x="774441" y="881062"/>
            <a:ext cx="8824913" cy="5095875"/>
          </a:xfrm>
        </p:spPr>
        <p:txBody>
          <a:bodyPr>
            <a:normAutofit/>
          </a:bodyPr>
          <a:lstStyle/>
          <a:p>
            <a:pPr marL="0" indent="0">
              <a:buNone/>
            </a:pPr>
            <a:r>
              <a:rPr lang="nl-NL" sz="1500" b="1" dirty="0">
                <a:solidFill>
                  <a:schemeClr val="tx1"/>
                </a:solidFill>
              </a:rPr>
              <a:t>Expertisecentrum Euthanasie:</a:t>
            </a:r>
          </a:p>
          <a:p>
            <a:pPr marL="0" indent="0">
              <a:buNone/>
            </a:pPr>
            <a:r>
              <a:rPr lang="nl-NL" sz="1500" dirty="0">
                <a:solidFill>
                  <a:schemeClr val="tx1"/>
                </a:solidFill>
              </a:rPr>
              <a:t> </a:t>
            </a:r>
          </a:p>
          <a:p>
            <a:pPr marL="0" indent="0">
              <a:buNone/>
            </a:pPr>
            <a:r>
              <a:rPr lang="nl-NL" sz="1500" dirty="0">
                <a:solidFill>
                  <a:schemeClr val="tx1"/>
                </a:solidFill>
              </a:rPr>
              <a:t>In het land werkt Expertisecentrum Euthanasie met een netwerk van honderdveertig artsen en verpleegkundigen.</a:t>
            </a:r>
          </a:p>
          <a:p>
            <a:pPr marL="0" indent="0">
              <a:buNone/>
            </a:pPr>
            <a:r>
              <a:rPr lang="nl-NL" sz="1500" dirty="0">
                <a:solidFill>
                  <a:schemeClr val="tx1"/>
                </a:solidFill>
              </a:rPr>
              <a:t>Op het kantoor in Den Haag bevinden zich de faciliterende diensten, die ervoor zorgen dat de zorgprofessionals hun werk goed kunnen doen. De dagelijkse leiding van Expertisecentrum Euthanasie is in handen van de raad van bestuur. Daarnaast kent de organisatie een raad van toezicht en een adviesraad.</a:t>
            </a:r>
          </a:p>
          <a:p>
            <a:endParaRPr lang="nl-NL" dirty="0"/>
          </a:p>
        </p:txBody>
      </p:sp>
    </p:spTree>
    <p:extLst>
      <p:ext uri="{BB962C8B-B14F-4D97-AF65-F5344CB8AC3E}">
        <p14:creationId xmlns:p14="http://schemas.microsoft.com/office/powerpoint/2010/main" val="13203230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vak 4">
            <a:extLst>
              <a:ext uri="{FF2B5EF4-FFF2-40B4-BE49-F238E27FC236}">
                <a16:creationId xmlns:a16="http://schemas.microsoft.com/office/drawing/2014/main" id="{F3880993-2EBC-4FF2-AD06-28CC97AF3745}"/>
              </a:ext>
            </a:extLst>
          </p:cNvPr>
          <p:cNvSpPr txBox="1"/>
          <p:nvPr/>
        </p:nvSpPr>
        <p:spPr>
          <a:xfrm>
            <a:off x="460310" y="481130"/>
            <a:ext cx="11271379" cy="6124754"/>
          </a:xfrm>
          <a:prstGeom prst="rect">
            <a:avLst/>
          </a:prstGeom>
          <a:noFill/>
        </p:spPr>
        <p:txBody>
          <a:bodyPr wrap="square">
            <a:spAutoFit/>
          </a:bodyPr>
          <a:lstStyle/>
          <a:p>
            <a:r>
              <a:rPr lang="nl-NL" sz="1600" b="1" dirty="0"/>
              <a:t>Van project tot professionele zorginstelling</a:t>
            </a:r>
          </a:p>
          <a:p>
            <a:r>
              <a:rPr lang="nl-NL" sz="1400" dirty="0"/>
              <a:t>In 2012 is Expertisecentrum Euthanasie gestart als de Levenseindekliniek. Nadat was gebleken dat het euthanasieverzoek van een groot aantal mensen dat ondraaglijk en uitzichtloos leed, niet door hun eigen arts kon worden onderzocht, richtte de Nederlandse Vereniging voor een Vrijwillig Levenseinde (NVVE) de Levenseindekliniek op.</a:t>
            </a:r>
          </a:p>
          <a:p>
            <a:r>
              <a:rPr lang="nl-NL" sz="1400" dirty="0"/>
              <a:t>Idee was dat er een kliniek zou komen, waar mensen met een euthanasiewens konden sterven als dat binnen de kaders van de wet mogelijk was. Voorwaarde was wel dat een hulpvrager eerst het verzoek bij de eigen (huis)arts had neergelegd. De Levenseindekliniek wilde slechts een vangnet zijn voor degenen die nergens anders terecht konden. Als de stichting na een aantal jaar overbodig zou zijn geworden, wilde zij zichzelf opheffen.</a:t>
            </a:r>
          </a:p>
          <a:p>
            <a:endParaRPr lang="nl-NL" sz="1400" dirty="0"/>
          </a:p>
          <a:p>
            <a:r>
              <a:rPr lang="nl-NL" sz="1400" dirty="0"/>
              <a:t>Al snel bleek dat mensen bij voorkeur thuis wilden overlijden. Een kliniek kwam er niet. Verspreid over heel het land vormde zich een netwerk van artsen en verpleegkundigen. Een team, bestaande uit een arts en een verpleegkundige, ging naar de mensen toe en deed daar het onderzoek of de euthanasiewens aan de zorgvuldigheidseisen voldeed en verleende eventueel euthanasie.</a:t>
            </a:r>
          </a:p>
          <a:p>
            <a:endParaRPr lang="nl-NL" sz="1400" dirty="0"/>
          </a:p>
          <a:p>
            <a:r>
              <a:rPr lang="nl-NL" sz="1400" dirty="0"/>
              <a:t>FINANCIERING</a:t>
            </a:r>
          </a:p>
          <a:p>
            <a:r>
              <a:rPr lang="nl-NL" sz="1400" dirty="0"/>
              <a:t>Geld om het project Levenseindekliniek op te starten, werd bijeengebracht door donateurs. Zij werden de vrienden van de Levenseindekliniek. In de eerste jaren bekostigden zij alle activiteiten van de Levenseindekliniek. Onderhandelingen met zorgverzekeraars zorgden ervoor dat inmiddels alle zorgkosten vanuit de basiszorgverzekering worden vergoed. Dankzij de steun van de vrienden is de organisatie financieel onafhankelijk en kunnen we allerlei projecten uitvoeren, zoals de gratis inzet van de consulent euthanasie en het aanbieden van nascholing aan artsen. Ook bekostigen de vrienden wetenschappelijk onderzoek.</a:t>
            </a:r>
          </a:p>
          <a:p>
            <a:endParaRPr lang="nl-NL" sz="1400" dirty="0"/>
          </a:p>
          <a:p>
            <a:r>
              <a:rPr lang="nl-NL" sz="1400" dirty="0"/>
              <a:t>NIEUWE NAAM</a:t>
            </a:r>
          </a:p>
          <a:p>
            <a:r>
              <a:rPr lang="nl-NL" sz="1400" dirty="0"/>
              <a:t>In 2018 besloot het bestuur van de Levenseindekliniek dat de naam de lading niet meer dekte. Het onderwerp levenseinde is veel breder dan euthanasie en een kliniek was ook niet van toepassing. De stichting zette de ontwikkelde expertise inmiddels ook in voor ondersteuning van artsen en het aanbieden van scholing aan artsen. De Levenseindekliniek nam deel aan het maatschappelijk debat en was een interessante partner geworden voor andere partijen die zich bezig houden met euthanasie. Na nauwgezet onderzoek over de positie van de organisatie in de Nederlandse maatschappij is ervoor gekozen om vanaf september 2019 verder te gaan als Expertisecentrum Euthanasie.</a:t>
            </a:r>
          </a:p>
        </p:txBody>
      </p:sp>
    </p:spTree>
    <p:extLst>
      <p:ext uri="{BB962C8B-B14F-4D97-AF65-F5344CB8AC3E}">
        <p14:creationId xmlns:p14="http://schemas.microsoft.com/office/powerpoint/2010/main" val="9509019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C9CD278-D2DA-4C75-B8FC-5FA0076A447E}"/>
              </a:ext>
            </a:extLst>
          </p:cNvPr>
          <p:cNvSpPr>
            <a:spLocks noGrp="1"/>
          </p:cNvSpPr>
          <p:nvPr>
            <p:ph type="title"/>
          </p:nvPr>
        </p:nvSpPr>
        <p:spPr>
          <a:xfrm>
            <a:off x="1042986" y="496078"/>
            <a:ext cx="8825659" cy="698240"/>
          </a:xfrm>
        </p:spPr>
        <p:txBody>
          <a:bodyPr/>
          <a:lstStyle/>
          <a:p>
            <a:pPr algn="ctr"/>
            <a:r>
              <a:rPr lang="nl-NL" sz="3600" dirty="0"/>
              <a:t>II.3 SCEN Arts</a:t>
            </a:r>
          </a:p>
        </p:txBody>
      </p:sp>
      <p:sp>
        <p:nvSpPr>
          <p:cNvPr id="3" name="Tijdelijke aanduiding voor tekst 2">
            <a:extLst>
              <a:ext uri="{FF2B5EF4-FFF2-40B4-BE49-F238E27FC236}">
                <a16:creationId xmlns:a16="http://schemas.microsoft.com/office/drawing/2014/main" id="{1B012576-5903-4526-A8D5-32E4FEF5AE6C}"/>
              </a:ext>
            </a:extLst>
          </p:cNvPr>
          <p:cNvSpPr>
            <a:spLocks noGrp="1"/>
          </p:cNvSpPr>
          <p:nvPr>
            <p:ph type="body" sz="half" idx="2"/>
          </p:nvPr>
        </p:nvSpPr>
        <p:spPr>
          <a:xfrm>
            <a:off x="1145623" y="662472"/>
            <a:ext cx="8825659" cy="4750837"/>
          </a:xfrm>
        </p:spPr>
        <p:txBody>
          <a:bodyPr>
            <a:noAutofit/>
          </a:bodyPr>
          <a:lstStyle/>
          <a:p>
            <a:endParaRPr lang="nl-NL" sz="1400" dirty="0"/>
          </a:p>
          <a:p>
            <a:endParaRPr lang="nl-NL" sz="1400" dirty="0"/>
          </a:p>
          <a:p>
            <a:r>
              <a:rPr lang="nl-NL" sz="1400" dirty="0"/>
              <a:t>SCEN staat voor Steun en Consultatie bij Euthanasie in Nederland</a:t>
            </a:r>
          </a:p>
          <a:p>
            <a:endParaRPr lang="nl-NL" sz="1400" dirty="0"/>
          </a:p>
          <a:p>
            <a:r>
              <a:rPr lang="nl-NL" sz="1400" dirty="0"/>
              <a:t>SCEN-artsen zijn huisartsen en medisch specialisten die speciaal zijn opgeleid om deskundige en onafhankelijke steun en consultatie te geven aan collega-artsen. Zij doen dit werk naast hun gewone praktijk. De KNMG verzorgt de opleiding, registratie en begeleiding van SCEN-artsen.</a:t>
            </a:r>
          </a:p>
          <a:p>
            <a:endParaRPr lang="nl-NL" sz="1400" dirty="0"/>
          </a:p>
          <a:p>
            <a:r>
              <a:rPr lang="nl-NL" sz="1400" dirty="0"/>
              <a:t>SCEN-artsen hebben twee taken: het uitvoeren van consultaties en het verlenen van steun en advies.</a:t>
            </a:r>
          </a:p>
          <a:p>
            <a:endParaRPr lang="nl-NL" sz="1400" dirty="0"/>
          </a:p>
          <a:p>
            <a:r>
              <a:rPr lang="nl-NL" sz="1400" dirty="0"/>
              <a:t>De SCEN-arts maakt een rapport die de uitvoerend arts na de euthanasie aan de forensisch arts overhandigt samen met de overige formulieren.</a:t>
            </a:r>
          </a:p>
          <a:p>
            <a:endParaRPr lang="nl-NL" sz="1400" dirty="0"/>
          </a:p>
          <a:p>
            <a:endParaRPr lang="nl-NL" sz="1400" dirty="0"/>
          </a:p>
        </p:txBody>
      </p:sp>
    </p:spTree>
    <p:extLst>
      <p:ext uri="{BB962C8B-B14F-4D97-AF65-F5344CB8AC3E}">
        <p14:creationId xmlns:p14="http://schemas.microsoft.com/office/powerpoint/2010/main" val="32814657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vak 4">
            <a:extLst>
              <a:ext uri="{FF2B5EF4-FFF2-40B4-BE49-F238E27FC236}">
                <a16:creationId xmlns:a16="http://schemas.microsoft.com/office/drawing/2014/main" id="{06BDE84C-9192-4740-9C86-702DBF360E31}"/>
              </a:ext>
            </a:extLst>
          </p:cNvPr>
          <p:cNvSpPr txBox="1"/>
          <p:nvPr/>
        </p:nvSpPr>
        <p:spPr>
          <a:xfrm>
            <a:off x="810208" y="1432794"/>
            <a:ext cx="10571583" cy="3816429"/>
          </a:xfrm>
          <a:prstGeom prst="rect">
            <a:avLst/>
          </a:prstGeom>
          <a:noFill/>
        </p:spPr>
        <p:txBody>
          <a:bodyPr wrap="square">
            <a:spAutoFit/>
          </a:bodyPr>
          <a:lstStyle/>
          <a:p>
            <a:r>
              <a:rPr lang="nl-NL" sz="1600" b="1" dirty="0"/>
              <a:t>Consultatie</a:t>
            </a:r>
          </a:p>
          <a:p>
            <a:r>
              <a:rPr lang="nl-NL" sz="1400" dirty="0"/>
              <a:t>Als een arts aan een euthanasieverzoek van een patiënt wil voldoen, kan hij een SCEN-arts inschakelen voor een consultatie. Deze toetst dan of aan de zorgvuldigheidseisen van de Euthanasiewet is voldaan. De SCEN-arts voert daarvoor een gesprek met de arts, bestudeert de medische informatie en bezoekt de patiënt. Vervolgens geeft hij een oordeel aan de arts. Een SCEN-arts zal nooit de uitvoering van de euthanasie van de arts overnemen.</a:t>
            </a:r>
          </a:p>
          <a:p>
            <a:endParaRPr lang="nl-NL" sz="1400" dirty="0"/>
          </a:p>
          <a:p>
            <a:r>
              <a:rPr lang="nl-NL" sz="1400" b="1" u="sng" dirty="0"/>
              <a:t>Het oordeel van de SCEN-arts is niet bindend</a:t>
            </a:r>
            <a:r>
              <a:rPr lang="nl-NL" sz="1400" dirty="0"/>
              <a:t>. Dat wil zeggen dat de arts die het euthanasieverzoek heeft ontvangen, een eigen professionele verantwoordelijkheid houdt. Wel moet hij een negatief oordeel altijd inhoudelijk met de SCEN-arts bespreken. Ook mag hij dit oordeel alleen terzijde leggen als hij dat voldoende kan motiveren.  De SCEN-consultatie is immers juist bedoeld om te reflecteren op het eigen oordeel van de arts. Bij twijfel is het raadzaam om een tweede SCEN-arts te raadplegen.</a:t>
            </a:r>
          </a:p>
          <a:p>
            <a:endParaRPr lang="nl-NL" sz="1400" dirty="0"/>
          </a:p>
          <a:p>
            <a:r>
              <a:rPr lang="nl-NL" sz="1600" b="1" dirty="0"/>
              <a:t>Steun</a:t>
            </a:r>
          </a:p>
          <a:p>
            <a:r>
              <a:rPr lang="nl-NL" sz="1400" dirty="0"/>
              <a:t>Een arts kan een SCEN-arts ook vragen om informatie en advies over euthanasie. Bijvoorbeeld over de juridische, ethische en communicatieve aspecten ervan, of over de medisch-technische uitvoering. Dit betreft meestal een eenmalig contact. Daarnaast kan een arts bij een SCEN-arts terecht als hij achteraf wil praten over het (emotionele) verloop van de uitvoering van de euthanasie.</a:t>
            </a:r>
          </a:p>
        </p:txBody>
      </p:sp>
    </p:spTree>
    <p:extLst>
      <p:ext uri="{BB962C8B-B14F-4D97-AF65-F5344CB8AC3E}">
        <p14:creationId xmlns:p14="http://schemas.microsoft.com/office/powerpoint/2010/main" val="623161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23C742F-0E86-418D-836A-6B66AADAFD9F}"/>
              </a:ext>
            </a:extLst>
          </p:cNvPr>
          <p:cNvSpPr>
            <a:spLocks noGrp="1"/>
          </p:cNvSpPr>
          <p:nvPr>
            <p:ph type="title"/>
          </p:nvPr>
        </p:nvSpPr>
        <p:spPr/>
        <p:txBody>
          <a:bodyPr/>
          <a:lstStyle/>
          <a:p>
            <a:pPr algn="ctr"/>
            <a:r>
              <a:rPr lang="nl-NL" sz="3600" dirty="0"/>
              <a:t>disclaimer</a:t>
            </a:r>
          </a:p>
        </p:txBody>
      </p:sp>
      <p:sp>
        <p:nvSpPr>
          <p:cNvPr id="3" name="Tijdelijke aanduiding voor inhoud 2">
            <a:extLst>
              <a:ext uri="{FF2B5EF4-FFF2-40B4-BE49-F238E27FC236}">
                <a16:creationId xmlns:a16="http://schemas.microsoft.com/office/drawing/2014/main" id="{9D93ADC5-127B-4EE3-BB06-41DCB43A69AB}"/>
              </a:ext>
            </a:extLst>
          </p:cNvPr>
          <p:cNvSpPr>
            <a:spLocks noGrp="1"/>
          </p:cNvSpPr>
          <p:nvPr>
            <p:ph idx="1"/>
          </p:nvPr>
        </p:nvSpPr>
        <p:spPr/>
        <p:txBody>
          <a:bodyPr/>
          <a:lstStyle/>
          <a:p>
            <a:r>
              <a:rPr lang="nl-NL" dirty="0" err="1"/>
              <a:t>Disclosure</a:t>
            </a:r>
            <a:r>
              <a:rPr lang="nl-NL" dirty="0"/>
              <a:t> belangen spreker </a:t>
            </a:r>
            <a:br>
              <a:rPr lang="nl-NL" dirty="0"/>
            </a:br>
            <a:br>
              <a:rPr lang="nl-NL" dirty="0"/>
            </a:br>
            <a:r>
              <a:rPr lang="nl-NL" dirty="0" err="1"/>
              <a:t>G.van</a:t>
            </a:r>
            <a:r>
              <a:rPr lang="nl-NL" dirty="0"/>
              <a:t> den Berg</a:t>
            </a:r>
            <a:br>
              <a:rPr lang="nl-NL" dirty="0"/>
            </a:br>
            <a:r>
              <a:rPr lang="nl-NL" dirty="0"/>
              <a:t>forensisch arts GGD haaglanden</a:t>
            </a:r>
          </a:p>
          <a:p>
            <a:endParaRPr lang="nl-NL" dirty="0"/>
          </a:p>
          <a:p>
            <a:endParaRPr lang="nl-NL" dirty="0"/>
          </a:p>
          <a:p>
            <a:r>
              <a:rPr lang="nl-NL" dirty="0"/>
              <a:t>Er is geen sprake van een (potentiële) belangenverstrengeling</a:t>
            </a:r>
          </a:p>
          <a:p>
            <a:endParaRPr lang="nl-NL" dirty="0"/>
          </a:p>
        </p:txBody>
      </p:sp>
    </p:spTree>
    <p:extLst>
      <p:ext uri="{BB962C8B-B14F-4D97-AF65-F5344CB8AC3E}">
        <p14:creationId xmlns:p14="http://schemas.microsoft.com/office/powerpoint/2010/main" val="18021664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322D5A-9EA1-4E07-8922-8343A396B02B}"/>
              </a:ext>
            </a:extLst>
          </p:cNvPr>
          <p:cNvSpPr>
            <a:spLocks noGrp="1"/>
          </p:cNvSpPr>
          <p:nvPr>
            <p:ph type="title"/>
          </p:nvPr>
        </p:nvSpPr>
        <p:spPr>
          <a:xfrm>
            <a:off x="1154954" y="498410"/>
            <a:ext cx="8558213" cy="679580"/>
          </a:xfrm>
        </p:spPr>
        <p:txBody>
          <a:bodyPr/>
          <a:lstStyle/>
          <a:p>
            <a:r>
              <a:rPr lang="nl-NL" sz="3600" dirty="0"/>
              <a:t>II.4	De apotheker</a:t>
            </a:r>
            <a:br>
              <a:rPr lang="nl-NL" dirty="0"/>
            </a:br>
            <a:endParaRPr lang="nl-NL" dirty="0"/>
          </a:p>
        </p:txBody>
      </p:sp>
      <p:sp>
        <p:nvSpPr>
          <p:cNvPr id="3" name="Tijdelijke aanduiding voor tekst 2">
            <a:extLst>
              <a:ext uri="{FF2B5EF4-FFF2-40B4-BE49-F238E27FC236}">
                <a16:creationId xmlns:a16="http://schemas.microsoft.com/office/drawing/2014/main" id="{297940E2-B1D0-4EDC-8E40-46C2F1B36FA0}"/>
              </a:ext>
            </a:extLst>
          </p:cNvPr>
          <p:cNvSpPr>
            <a:spLocks noGrp="1"/>
          </p:cNvSpPr>
          <p:nvPr>
            <p:ph type="body" sz="half" idx="2"/>
          </p:nvPr>
        </p:nvSpPr>
        <p:spPr>
          <a:xfrm>
            <a:off x="1154954" y="429208"/>
            <a:ext cx="8825659" cy="4648200"/>
          </a:xfrm>
        </p:spPr>
        <p:txBody>
          <a:bodyPr>
            <a:noAutofit/>
          </a:bodyPr>
          <a:lstStyle/>
          <a:p>
            <a:endParaRPr lang="nl-NL" sz="1400" dirty="0"/>
          </a:p>
          <a:p>
            <a:r>
              <a:rPr lang="nl-NL" sz="1400" b="1" dirty="0"/>
              <a:t>BESLUIT TOT AFLEVERING</a:t>
            </a:r>
          </a:p>
          <a:p>
            <a:r>
              <a:rPr lang="nl-NL" sz="1400" dirty="0"/>
              <a:t>Het besluit tot afleveren van euthanatica kan pas genomen worden nadat tijdig overleg heeft plaatsgevonden tussen de betrokken arts(en) en de apotheker. Bij voorkeur is dit minimaal de benodigde tijd die arts en apotheker vooraf hebben afgesproken. Apothekers hebben het recht om wegens hen moverende redenen te weigeren euthanatica af te leveren. De apotheker dient dan daarover met de arts in gesprek te gaan. De arts dient de apotheker desgevraagd voldoende op de hoogte te stellen over de voor de apotheker relevante achtergronden. Dit kan mondeling plaatsvinden</a:t>
            </a:r>
          </a:p>
          <a:p>
            <a:r>
              <a:rPr lang="nl-NL" sz="1400" dirty="0"/>
              <a:t>De apotheker controleert of de middelen, de dosering en de toedieningsweg juist zijn voor de betrokken patiënt. De apotheker kan over de farmaceutische aspecten een collega raadplegen zonder de vertrouwelijkheid naar arts en patiënt te schaden. De ziekenhuisapotheker houdt zich tevens aan de geldende richtlijnen in de instelling. Wanneer een apotheker op principiële grondslag elke vorm van medewerking aan euthanasie afwijst, zal de apotheker de artsen in zijn/haar verzorgingsgebied hiervan bij voorbaat in kennis stellen. </a:t>
            </a:r>
          </a:p>
        </p:txBody>
      </p:sp>
    </p:spTree>
    <p:extLst>
      <p:ext uri="{BB962C8B-B14F-4D97-AF65-F5344CB8AC3E}">
        <p14:creationId xmlns:p14="http://schemas.microsoft.com/office/powerpoint/2010/main" val="1562087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vak 4">
            <a:extLst>
              <a:ext uri="{FF2B5EF4-FFF2-40B4-BE49-F238E27FC236}">
                <a16:creationId xmlns:a16="http://schemas.microsoft.com/office/drawing/2014/main" id="{DC5D5A79-F99F-40CD-A167-11280315FFB9}"/>
              </a:ext>
            </a:extLst>
          </p:cNvPr>
          <p:cNvSpPr txBox="1"/>
          <p:nvPr/>
        </p:nvSpPr>
        <p:spPr>
          <a:xfrm>
            <a:off x="457199" y="577297"/>
            <a:ext cx="11457991" cy="4616648"/>
          </a:xfrm>
          <a:prstGeom prst="rect">
            <a:avLst/>
          </a:prstGeom>
          <a:noFill/>
        </p:spPr>
        <p:txBody>
          <a:bodyPr wrap="square">
            <a:spAutoFit/>
          </a:bodyPr>
          <a:lstStyle/>
          <a:p>
            <a:r>
              <a:rPr lang="nl-NL" sz="1400" b="1" dirty="0"/>
              <a:t>VERZOEK TOT AFLEVERING</a:t>
            </a:r>
          </a:p>
          <a:p>
            <a:endParaRPr lang="nl-NL" sz="1400" dirty="0"/>
          </a:p>
          <a:p>
            <a:r>
              <a:rPr lang="nl-NL" sz="1400" dirty="0"/>
              <a:t>Het verzoek tot aflevering van euthanatica dient schriftelijk plaats te vinden. Het verzoek moet</a:t>
            </a:r>
          </a:p>
          <a:p>
            <a:r>
              <a:rPr lang="nl-NL" sz="1400" dirty="0"/>
              <a:t>duidelijk zijn en voldoen aan de eisen die ook bij aanvraag van een Opiumwetartikel worden</a:t>
            </a:r>
          </a:p>
          <a:p>
            <a:r>
              <a:rPr lang="nl-NL" sz="1400" dirty="0"/>
              <a:t>gesteld. Het opbergen en bewaren van een dergelijk verzoek dient door de apotheker plaats te vinden</a:t>
            </a:r>
          </a:p>
          <a:p>
            <a:r>
              <a:rPr lang="nl-NL" sz="1400" dirty="0"/>
              <a:t>als betrof het een Opiumwetartikel. Voor het bewaren van euthanaticaverzoeken wordt, gelijktrekkend met bewaartermijn van een medisch dossier, een termijn van 15 jaar geadviseerd. De bereidingsprotocollen worden hierbij bewaard.</a:t>
            </a:r>
          </a:p>
          <a:p>
            <a:endParaRPr lang="nl-NL" sz="1400" dirty="0"/>
          </a:p>
          <a:p>
            <a:r>
              <a:rPr lang="nl-NL" sz="1400" u="sng" dirty="0"/>
              <a:t>BEREIDING</a:t>
            </a:r>
          </a:p>
          <a:p>
            <a:r>
              <a:rPr lang="nl-NL" sz="1400" dirty="0"/>
              <a:t>Indien de apotheker de spuiten bereidt, vermeldt de apotheker de naam van de patiënt en</a:t>
            </a:r>
          </a:p>
          <a:p>
            <a:r>
              <a:rPr lang="nl-NL" sz="1400" dirty="0"/>
              <a:t>naam en dosis van het middel op de spuit. Om vergissing te voorkomen, worden de spuiten</a:t>
            </a:r>
          </a:p>
          <a:p>
            <a:r>
              <a:rPr lang="nl-NL" sz="1400" dirty="0"/>
              <a:t>of andere toedieningsmiddelen genummerd in volgorde van toediening.</a:t>
            </a:r>
          </a:p>
          <a:p>
            <a:endParaRPr lang="nl-NL" sz="1400" u="sng" dirty="0"/>
          </a:p>
          <a:p>
            <a:r>
              <a:rPr lang="nl-NL" sz="1400" u="sng" dirty="0"/>
              <a:t>AFLEVERING</a:t>
            </a:r>
          </a:p>
          <a:p>
            <a:r>
              <a:rPr lang="nl-NL" sz="1400" dirty="0"/>
              <a:t>De apotheker geeft mondeling instructie over de praktische en technische uitvoering van</a:t>
            </a:r>
          </a:p>
          <a:p>
            <a:r>
              <a:rPr lang="nl-NL" sz="1400" dirty="0"/>
              <a:t>euthanasie. De aflevering van euthanatica gaat zo nodig vergezeld met een handleiding voor</a:t>
            </a:r>
          </a:p>
          <a:p>
            <a:r>
              <a:rPr lang="nl-NL" sz="1400" dirty="0"/>
              <a:t>de toediening daarvan.</a:t>
            </a:r>
          </a:p>
          <a:p>
            <a:r>
              <a:rPr lang="nl-NL" sz="1400" dirty="0"/>
              <a:t>De aflevering van euthanatica dient uitsluitend door de apotheker rechtstreeks aan de arts</a:t>
            </a:r>
          </a:p>
          <a:p>
            <a:r>
              <a:rPr lang="nl-NL" sz="1400" dirty="0"/>
              <a:t>plaats te vinden. De apotheker geeft hierbij instructies voor een deugdelijke bewaring.</a:t>
            </a:r>
          </a:p>
          <a:p>
            <a:r>
              <a:rPr lang="nl-NL" sz="1400" dirty="0"/>
              <a:t>De apotheker en arts spreken af dat de arts na afloop niet gebruikte middelen, materialen en</a:t>
            </a:r>
          </a:p>
          <a:p>
            <a:r>
              <a:rPr lang="nl-NL" sz="1400" dirty="0"/>
              <a:t>restanten aan de apotheker overhandigt en dat zij samen het evaluatieformulier invullen.</a:t>
            </a:r>
          </a:p>
        </p:txBody>
      </p:sp>
    </p:spTree>
    <p:extLst>
      <p:ext uri="{BB962C8B-B14F-4D97-AF65-F5344CB8AC3E}">
        <p14:creationId xmlns:p14="http://schemas.microsoft.com/office/powerpoint/2010/main" val="2508506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1053411-1580-4298-8C17-7CFCF554FFEA}"/>
              </a:ext>
            </a:extLst>
          </p:cNvPr>
          <p:cNvSpPr>
            <a:spLocks noGrp="1"/>
          </p:cNvSpPr>
          <p:nvPr>
            <p:ph type="title"/>
          </p:nvPr>
        </p:nvSpPr>
        <p:spPr>
          <a:xfrm>
            <a:off x="993029" y="276225"/>
            <a:ext cx="8825659" cy="704850"/>
          </a:xfrm>
        </p:spPr>
        <p:txBody>
          <a:bodyPr/>
          <a:lstStyle/>
          <a:p>
            <a:r>
              <a:rPr lang="nl-NL" sz="3600" dirty="0"/>
              <a:t>II.5 De forensisch arts</a:t>
            </a:r>
          </a:p>
        </p:txBody>
      </p:sp>
      <p:sp>
        <p:nvSpPr>
          <p:cNvPr id="3" name="Tijdelijke aanduiding voor tekst 2">
            <a:extLst>
              <a:ext uri="{FF2B5EF4-FFF2-40B4-BE49-F238E27FC236}">
                <a16:creationId xmlns:a16="http://schemas.microsoft.com/office/drawing/2014/main" id="{FF79D5A4-7929-46F2-8E64-E9C8337219FB}"/>
              </a:ext>
            </a:extLst>
          </p:cNvPr>
          <p:cNvSpPr>
            <a:spLocks noGrp="1"/>
          </p:cNvSpPr>
          <p:nvPr>
            <p:ph type="body" sz="half" idx="2"/>
          </p:nvPr>
        </p:nvSpPr>
        <p:spPr>
          <a:xfrm>
            <a:off x="1154954" y="1276350"/>
            <a:ext cx="8825659" cy="4743450"/>
          </a:xfrm>
        </p:spPr>
        <p:txBody>
          <a:bodyPr>
            <a:normAutofit/>
          </a:bodyPr>
          <a:lstStyle/>
          <a:p>
            <a:endParaRPr lang="nl-NL" sz="1400" dirty="0"/>
          </a:p>
          <a:p>
            <a:r>
              <a:rPr lang="nl-NL" sz="1400" dirty="0"/>
              <a:t>Nadat de patiënt is overleden belt de uitvoerend arts met de forensisch arts. Deze komt ter plaatse en schouwt de patiënt (beperkt).  Het is een goed gebruik dat de uitvoerend arts het geplande tijdstip en locatie van euthanasie van te voren meldt zodat de forensisch arts snel ter plaatse kan zijn, voor zover mogelijk.</a:t>
            </a:r>
          </a:p>
          <a:p>
            <a:r>
              <a:rPr lang="nl-NL" sz="1400" dirty="0"/>
              <a:t>De gebruikte middelen en benodigde formulieren worden gecontroleerd, verplicht zijn: het modelverslag van de uitvoerend arts en het verslag van de SCEN arts. Beide formulieren zijn te downloaden via de website van de KNMG of RTE. Optioneel zijn: een wilsverklaring en aanvullende informatie uit het medisch dossier.</a:t>
            </a:r>
          </a:p>
          <a:p>
            <a:r>
              <a:rPr lang="nl-NL" sz="1400" dirty="0"/>
              <a:t>De forensisch arts belt de officier van justitie om vrijgave van het lichaam te regelen en laat een formulier achter </a:t>
            </a:r>
            <a:r>
              <a:rPr lang="nl-NL" sz="1400" dirty="0" err="1"/>
              <a:t>tbv</a:t>
            </a:r>
            <a:r>
              <a:rPr lang="nl-NL" sz="1400" dirty="0"/>
              <a:t> de uitvaartverzorging.</a:t>
            </a:r>
          </a:p>
          <a:p>
            <a:r>
              <a:rPr lang="nl-NL" sz="1400" dirty="0"/>
              <a:t>De nabestaanden zijn dan vrij om de uitvaartverzorger in te schakelen en de overledene te (laten) verzorgen en verplaatsen.</a:t>
            </a:r>
          </a:p>
        </p:txBody>
      </p:sp>
    </p:spTree>
    <p:extLst>
      <p:ext uri="{BB962C8B-B14F-4D97-AF65-F5344CB8AC3E}">
        <p14:creationId xmlns:p14="http://schemas.microsoft.com/office/powerpoint/2010/main" val="12296908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25E67BB-881A-497F-9ADC-1C411CD04C38}"/>
              </a:ext>
            </a:extLst>
          </p:cNvPr>
          <p:cNvSpPr>
            <a:spLocks noGrp="1"/>
          </p:cNvSpPr>
          <p:nvPr>
            <p:ph type="title"/>
          </p:nvPr>
        </p:nvSpPr>
        <p:spPr>
          <a:xfrm>
            <a:off x="1154954" y="337457"/>
            <a:ext cx="8825659" cy="744894"/>
          </a:xfrm>
        </p:spPr>
        <p:txBody>
          <a:bodyPr/>
          <a:lstStyle/>
          <a:p>
            <a:r>
              <a:rPr lang="nl-NL" sz="3600" dirty="0"/>
              <a:t>II.6 De officier van Justitie</a:t>
            </a:r>
          </a:p>
        </p:txBody>
      </p:sp>
      <p:sp>
        <p:nvSpPr>
          <p:cNvPr id="3" name="Tijdelijke aanduiding voor tekst 2">
            <a:extLst>
              <a:ext uri="{FF2B5EF4-FFF2-40B4-BE49-F238E27FC236}">
                <a16:creationId xmlns:a16="http://schemas.microsoft.com/office/drawing/2014/main" id="{A5828C68-23B6-467B-B130-C44DE93A7E5D}"/>
              </a:ext>
            </a:extLst>
          </p:cNvPr>
          <p:cNvSpPr>
            <a:spLocks noGrp="1"/>
          </p:cNvSpPr>
          <p:nvPr>
            <p:ph type="body" sz="half" idx="2"/>
          </p:nvPr>
        </p:nvSpPr>
        <p:spPr>
          <a:xfrm>
            <a:off x="1154954" y="1212980"/>
            <a:ext cx="8825659" cy="4806820"/>
          </a:xfrm>
        </p:spPr>
        <p:txBody>
          <a:bodyPr/>
          <a:lstStyle/>
          <a:p>
            <a:r>
              <a:rPr lang="nl-NL" dirty="0"/>
              <a:t>De officier van justitie noteert alle personalia en verifieert dat de procedure volgens de wettelijke regels is uitgevoerd en of een misdrijf is uitgesloten. Het lichaam wordt dan vrijgegeven en het daartoe benodigde formulier wordt opgemaakt. </a:t>
            </a:r>
          </a:p>
          <a:p>
            <a:endParaRPr lang="nl-NL" dirty="0"/>
          </a:p>
          <a:p>
            <a:r>
              <a:rPr lang="nl-NL" dirty="0"/>
              <a:t>Er wordt niet gevraagd om medisch inhoudelijke gegevens.</a:t>
            </a:r>
          </a:p>
          <a:p>
            <a:endParaRPr lang="nl-NL" dirty="0"/>
          </a:p>
          <a:p>
            <a:r>
              <a:rPr lang="nl-NL" dirty="0"/>
              <a:t>(De uitvaartverzorger vraagt de benodigde formulieren op bij justitie en de GGD en doet daarmee aangifte van overlijden bij de gemeente, waarna de ambtenaar van de burgerlijke stand verlof tot begraven of cremeren kan afgeven.)</a:t>
            </a:r>
          </a:p>
          <a:p>
            <a:endParaRPr lang="nl-NL" dirty="0"/>
          </a:p>
        </p:txBody>
      </p:sp>
    </p:spTree>
    <p:extLst>
      <p:ext uri="{BB962C8B-B14F-4D97-AF65-F5344CB8AC3E}">
        <p14:creationId xmlns:p14="http://schemas.microsoft.com/office/powerpoint/2010/main" val="4091929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3FE473-BC0A-40CD-AEE9-C7E9BC0A23F6}"/>
              </a:ext>
            </a:extLst>
          </p:cNvPr>
          <p:cNvSpPr>
            <a:spLocks noGrp="1"/>
          </p:cNvSpPr>
          <p:nvPr>
            <p:ph type="title"/>
          </p:nvPr>
        </p:nvSpPr>
        <p:spPr>
          <a:xfrm>
            <a:off x="1154954" y="104192"/>
            <a:ext cx="8825659" cy="866192"/>
          </a:xfrm>
        </p:spPr>
        <p:txBody>
          <a:bodyPr/>
          <a:lstStyle/>
          <a:p>
            <a:pPr algn="ctr"/>
            <a:r>
              <a:rPr lang="nl-NL" sz="3600" dirty="0"/>
              <a:t>II.7 Toetsingscommissie</a:t>
            </a:r>
            <a:br>
              <a:rPr lang="nl-NL" sz="3600" dirty="0"/>
            </a:br>
            <a:endParaRPr lang="nl-NL" sz="3600" dirty="0"/>
          </a:p>
        </p:txBody>
      </p:sp>
      <p:sp>
        <p:nvSpPr>
          <p:cNvPr id="3" name="Tijdelijke aanduiding voor tekst 2">
            <a:extLst>
              <a:ext uri="{FF2B5EF4-FFF2-40B4-BE49-F238E27FC236}">
                <a16:creationId xmlns:a16="http://schemas.microsoft.com/office/drawing/2014/main" id="{052E1D9F-5C26-48FB-8BD6-B5EB8BA3AFC6}"/>
              </a:ext>
            </a:extLst>
          </p:cNvPr>
          <p:cNvSpPr>
            <a:spLocks noGrp="1"/>
          </p:cNvSpPr>
          <p:nvPr>
            <p:ph type="body" sz="half" idx="2"/>
          </p:nvPr>
        </p:nvSpPr>
        <p:spPr>
          <a:xfrm>
            <a:off x="1602822" y="6753808"/>
            <a:ext cx="8825659" cy="6753808"/>
          </a:xfrm>
        </p:spPr>
        <p:txBody>
          <a:bodyPr/>
          <a:lstStyle/>
          <a:p>
            <a:pPr algn="ctr"/>
            <a:endParaRPr lang="nl-NL" dirty="0"/>
          </a:p>
        </p:txBody>
      </p:sp>
      <p:sp>
        <p:nvSpPr>
          <p:cNvPr id="5" name="Tekstvak 4">
            <a:extLst>
              <a:ext uri="{FF2B5EF4-FFF2-40B4-BE49-F238E27FC236}">
                <a16:creationId xmlns:a16="http://schemas.microsoft.com/office/drawing/2014/main" id="{224F4C76-CAE9-47D3-B38B-4D6D81DB9305}"/>
              </a:ext>
            </a:extLst>
          </p:cNvPr>
          <p:cNvSpPr txBox="1"/>
          <p:nvPr/>
        </p:nvSpPr>
        <p:spPr>
          <a:xfrm>
            <a:off x="1154953" y="1707502"/>
            <a:ext cx="10564295" cy="4832092"/>
          </a:xfrm>
          <a:prstGeom prst="rect">
            <a:avLst/>
          </a:prstGeom>
          <a:noFill/>
        </p:spPr>
        <p:txBody>
          <a:bodyPr wrap="square">
            <a:spAutoFit/>
          </a:bodyPr>
          <a:lstStyle/>
          <a:p>
            <a:r>
              <a:rPr lang="nl-NL" sz="1400" b="1" u="sng" dirty="0"/>
              <a:t>Registratie en primaire beoordeling melding</a:t>
            </a:r>
          </a:p>
          <a:p>
            <a:r>
              <a:rPr lang="nl-NL" sz="1400" dirty="0"/>
              <a:t>Als de toetsingscommissie de melding van euthanasie of hulp bij zelfdoding van de arts via de lijkschouwer heeft ontvangen, registreert zij alle relevante gegevens. Meteen na de ontvangst van de melding en bestudering van alle stukken wordt door een ervaren secretaris van de toetsingscommissie een inschatting gemaakt of de melding bij de toetsingscommissie vragen zal oproepen of niet. In het laatste geval gaat het om meldingen waarvan al bij ontvangst van de stukken (dus bij de start van de toetsingsprocedure) met grote waarschijnlijkheid kan worden vastgesteld dat de zorgvuldigheidseisen van de wet in acht zijn genomen én waarbij de verstrekte informatie zo volledig is, dat deze ook voor het overige geen vragen oproept.</a:t>
            </a:r>
          </a:p>
          <a:p>
            <a:r>
              <a:rPr lang="nl-NL" sz="1400" dirty="0"/>
              <a:t>Vervolgens wordt door de secretaris een concept-oordeel opgesteld dat ter beoordeling aan de  leden van de toetsingscommissie (een jurist, arts en ethicus) wordt voorgelegd.</a:t>
            </a:r>
          </a:p>
          <a:p>
            <a:endParaRPr lang="nl-NL" sz="1400" dirty="0"/>
          </a:p>
          <a:p>
            <a:endParaRPr lang="nl-NL" sz="1400" dirty="0"/>
          </a:p>
          <a:p>
            <a:endParaRPr lang="nl-NL" sz="1400" dirty="0"/>
          </a:p>
          <a:p>
            <a:r>
              <a:rPr lang="nl-NL" sz="1400" b="1" u="sng" dirty="0"/>
              <a:t>Beoordeling toetsingscommissie</a:t>
            </a:r>
          </a:p>
          <a:p>
            <a:r>
              <a:rPr lang="nl-NL" sz="1400" dirty="0"/>
              <a:t>Meldingen die geen vragen oproepen worden in beginsel door de betreffende toetsingscommissie digitaal beoordeeld. Als één van de commissieleden van mening is dat de melding wél vragen oproept wordt de melding alsnog doorverwezen voor behandeling op de maandelijkse commissievergadering, waar alle vragen oproepende meldingen worden behandeld.</a:t>
            </a:r>
          </a:p>
          <a:p>
            <a:r>
              <a:rPr lang="nl-NL" sz="1400" dirty="0"/>
              <a:t>De toetsingscommissie beoordeelt de melding in eerste instantie op basis van de van de lijkschouwer ontvangen documenten. Als de commissie nog vragen heeft zal zij die veelal schriftelijk, maar soms ook telefonisch stellen. Ook is het mogelijk dat de arts en/of de consulent worden/wordt uitgenodigd voor een gesprek.</a:t>
            </a:r>
          </a:p>
          <a:p>
            <a:endParaRPr lang="nl-NL" sz="1400" dirty="0"/>
          </a:p>
        </p:txBody>
      </p:sp>
      <p:sp>
        <p:nvSpPr>
          <p:cNvPr id="6" name="Tekstvak 5">
            <a:extLst>
              <a:ext uri="{FF2B5EF4-FFF2-40B4-BE49-F238E27FC236}">
                <a16:creationId xmlns:a16="http://schemas.microsoft.com/office/drawing/2014/main" id="{2F8256DE-B764-48CC-9E5B-A1FD8D5EA516}"/>
              </a:ext>
            </a:extLst>
          </p:cNvPr>
          <p:cNvSpPr txBox="1"/>
          <p:nvPr/>
        </p:nvSpPr>
        <p:spPr>
          <a:xfrm>
            <a:off x="1154954" y="1707502"/>
            <a:ext cx="10564295" cy="4832092"/>
          </a:xfrm>
          <a:prstGeom prst="rect">
            <a:avLst/>
          </a:prstGeom>
          <a:noFill/>
        </p:spPr>
        <p:txBody>
          <a:bodyPr wrap="square">
            <a:spAutoFit/>
          </a:bodyPr>
          <a:lstStyle/>
          <a:p>
            <a:r>
              <a:rPr lang="nl-NL" sz="1400" b="1" u="sng" dirty="0"/>
              <a:t>Registratie en primaire beoordeling melding</a:t>
            </a:r>
          </a:p>
          <a:p>
            <a:r>
              <a:rPr lang="nl-NL" sz="1400" dirty="0"/>
              <a:t>Als de toetsingscommissie de melding van euthanasie of hulp bij zelfdoding van de arts via de lijkschouwer heeft ontvangen, registreert zij alle relevante gegevens. Meteen na de ontvangst van de melding en bestudering van alle stukken wordt door een ervaren secretaris van de toetsingscommissie een inschatting gemaakt of de melding bij de toetsingscommissie vragen zal oproepen of niet. In het laatste geval gaat het om meldingen waarvan al bij ontvangst van de stukken (dus bij de start van de toetsingsprocedure) met grote waarschijnlijkheid kan worden vastgesteld dat de zorgvuldigheidseisen van de wet in acht zijn genomen én waarbij de verstrekte informatie zo volledig is, dat deze ook voor het overige geen vragen oproept.</a:t>
            </a:r>
          </a:p>
          <a:p>
            <a:r>
              <a:rPr lang="nl-NL" sz="1400" dirty="0"/>
              <a:t>Vervolgens wordt door de secretaris een concept-oordeel opgesteld dat ter beoordeling aan de  leden van de toetsingscommissie (een jurist, arts en ethicus) wordt voorgelegd.</a:t>
            </a:r>
          </a:p>
          <a:p>
            <a:endParaRPr lang="nl-NL" sz="1400" dirty="0"/>
          </a:p>
          <a:p>
            <a:endParaRPr lang="nl-NL" sz="1400" dirty="0"/>
          </a:p>
          <a:p>
            <a:endParaRPr lang="nl-NL" sz="1400" dirty="0"/>
          </a:p>
          <a:p>
            <a:r>
              <a:rPr lang="nl-NL" sz="1400" b="1" u="sng" dirty="0"/>
              <a:t>Beoordeling toetsingscommissie</a:t>
            </a:r>
          </a:p>
          <a:p>
            <a:r>
              <a:rPr lang="nl-NL" sz="1400" dirty="0"/>
              <a:t>Meldingen die geen vragen oproepen worden in beginsel door de betreffende toetsingscommissie digitaal beoordeeld. Als één van de commissieleden van mening is dat de melding wél vragen oproept wordt de melding alsnog doorverwezen voor behandeling op de maandelijkse commissievergadering, waar alle vragen oproepende meldingen worden behandeld.</a:t>
            </a:r>
          </a:p>
          <a:p>
            <a:r>
              <a:rPr lang="nl-NL" sz="1400" dirty="0"/>
              <a:t>De toetsingscommissie beoordeelt de melding in eerste instantie op basis van de van de lijkschouwer ontvangen documenten. Als de commissie nog vragen heeft zal zij die veelal schriftelijk, maar soms ook telefonisch stellen. Ook is het mogelijk dat de arts en/of de consulent worden/wordt uitgenodigd voor een gesprek.</a:t>
            </a:r>
          </a:p>
          <a:p>
            <a:endParaRPr lang="nl-NL" sz="1400" dirty="0"/>
          </a:p>
        </p:txBody>
      </p:sp>
    </p:spTree>
    <p:extLst>
      <p:ext uri="{BB962C8B-B14F-4D97-AF65-F5344CB8AC3E}">
        <p14:creationId xmlns:p14="http://schemas.microsoft.com/office/powerpoint/2010/main" val="31252183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vak 4">
            <a:extLst>
              <a:ext uri="{FF2B5EF4-FFF2-40B4-BE49-F238E27FC236}">
                <a16:creationId xmlns:a16="http://schemas.microsoft.com/office/drawing/2014/main" id="{6037E09E-52C5-4F5D-907E-95B0745F19AA}"/>
              </a:ext>
            </a:extLst>
          </p:cNvPr>
          <p:cNvSpPr txBox="1"/>
          <p:nvPr/>
        </p:nvSpPr>
        <p:spPr>
          <a:xfrm>
            <a:off x="690465" y="1259633"/>
            <a:ext cx="10608906" cy="4401205"/>
          </a:xfrm>
          <a:prstGeom prst="rect">
            <a:avLst/>
          </a:prstGeom>
          <a:noFill/>
        </p:spPr>
        <p:txBody>
          <a:bodyPr wrap="square">
            <a:spAutoFit/>
          </a:bodyPr>
          <a:lstStyle/>
          <a:p>
            <a:endParaRPr lang="nl-NL" sz="1400" dirty="0"/>
          </a:p>
          <a:p>
            <a:r>
              <a:rPr lang="nl-NL" sz="1400" b="1" u="sng" dirty="0"/>
              <a:t>Oordeel: wel of niet gehandeld overeenkomstig de zorgvuldigheidseisen</a:t>
            </a:r>
          </a:p>
          <a:p>
            <a:r>
              <a:rPr lang="nl-NL" sz="1400" dirty="0"/>
              <a:t>Het oordeel ‘gehandeld overeenkomstig de zorgvuldigheidseisen’ van de toetsingscommissie houdt in dat de arts bij het inwilligen van het verzoek om euthanasie of hulp bij zelfdoding  in overeenstemming met de wettelijke zorgvuldigheidseisen heeft gehandeld. Dit is een eindoordeel. De zaak is hiermee de facto afgedaan.</a:t>
            </a:r>
          </a:p>
          <a:p>
            <a:endParaRPr lang="nl-NL" sz="1400" dirty="0"/>
          </a:p>
          <a:p>
            <a:r>
              <a:rPr lang="nl-NL" sz="1400" dirty="0"/>
              <a:t>Het oordeel  ‘niet gehandeld overeenkomstig de zorgvuldigheidseisen’ van de toetsingscommissie houdt in dat de arts bij het inwilligen van het verzoek om euthanasie of hulp bij zelfdoding niet in overeenstemming met de wettelijke zorgvuldigheidseisen heeft gehandeld. De commissie is verplicht om het oordeel te sturen naar het College van procureurs-generaal  (De landelijke leiding van het Openbaar Ministerie berust bij het College van procureurs-generaal in Den Haag. Het College bepaalt het landelijke opsporings- en vervolgingsbeleid van het OM. Het College ziet erop toe dat er bij de strafrechtelijke handhaving van de rechtsorde sprake is van samenhang, consistentie en kwaliteit. Het College bestaat uit drie tot vijf leden.) en de Inspectie voor de Gezondheidszorg  en Jeugd (IGJ). Deze instanties beoordelen elk naar eigen bevoegdheid en verantwoordelijkheid of en zo ja welke stappen tegen de arts moeten worden ondernomen.</a:t>
            </a:r>
          </a:p>
          <a:p>
            <a:endParaRPr lang="nl-NL" sz="1400" dirty="0"/>
          </a:p>
          <a:p>
            <a:r>
              <a:rPr lang="nl-NL" sz="1400" dirty="0"/>
              <a:t>Het College van procureurs-generaal publiceert op zijn website (geanonimiseerd) zijn beslissing over de verdere afdoening van het oordeel van de RTE.</a:t>
            </a:r>
          </a:p>
          <a:p>
            <a:endParaRPr lang="nl-NL" sz="1400" dirty="0"/>
          </a:p>
          <a:p>
            <a:r>
              <a:rPr lang="nl-NL" sz="1400" dirty="0"/>
              <a:t>Nadat de toetsingscommissie haar eindoordeel heeft gegeven wordt het originele dossier nog 15 jaar bewaard.</a:t>
            </a:r>
          </a:p>
        </p:txBody>
      </p:sp>
    </p:spTree>
    <p:extLst>
      <p:ext uri="{BB962C8B-B14F-4D97-AF65-F5344CB8AC3E}">
        <p14:creationId xmlns:p14="http://schemas.microsoft.com/office/powerpoint/2010/main" val="10927895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4AEE3AF2-7EAC-4EC3-8E9F-25C4F96C61CE}"/>
              </a:ext>
            </a:extLst>
          </p:cNvPr>
          <p:cNvSpPr txBox="1"/>
          <p:nvPr/>
        </p:nvSpPr>
        <p:spPr>
          <a:xfrm>
            <a:off x="606489" y="1694623"/>
            <a:ext cx="10842172" cy="3108543"/>
          </a:xfrm>
          <a:prstGeom prst="rect">
            <a:avLst/>
          </a:prstGeom>
          <a:noFill/>
        </p:spPr>
        <p:txBody>
          <a:bodyPr wrap="square">
            <a:spAutoFit/>
          </a:bodyPr>
          <a:lstStyle/>
          <a:p>
            <a:r>
              <a:rPr lang="nl-NL" sz="1400" b="1" u="sng" dirty="0"/>
              <a:t>Toetsingscommissies niet bevoegd</a:t>
            </a:r>
          </a:p>
          <a:p>
            <a:r>
              <a:rPr lang="nl-NL" sz="1400" b="1" u="sng" dirty="0"/>
              <a:t>In de volgende gevallen zijn de toetsingscommissies niet bevoegd:</a:t>
            </a:r>
          </a:p>
          <a:p>
            <a:endParaRPr lang="nl-NL" sz="1400" dirty="0"/>
          </a:p>
          <a:p>
            <a:r>
              <a:rPr lang="nl-NL" sz="1400" dirty="0"/>
              <a:t>Als er sprake is van normaal medisch handelen waaronder in ieder geval wordt verstaan:</a:t>
            </a:r>
          </a:p>
          <a:p>
            <a:r>
              <a:rPr lang="nl-NL" sz="1400" dirty="0"/>
              <a:t>a. Het niet starten of staken van een medisch zinloze behandeling</a:t>
            </a:r>
          </a:p>
          <a:p>
            <a:r>
              <a:rPr lang="nl-NL" sz="1400" dirty="0"/>
              <a:t>b. Het niet starten of staken van een medische behandeling op verzoek van de patiënt</a:t>
            </a:r>
          </a:p>
          <a:p>
            <a:r>
              <a:rPr lang="nl-NL" sz="1400" dirty="0"/>
              <a:t>c. Een behandeling gericht op verlichten van ernstig lijden van de patiënt als gevolg waarvan de dood is bespoedigd</a:t>
            </a:r>
          </a:p>
          <a:p>
            <a:r>
              <a:rPr lang="nl-NL" sz="1400" dirty="0"/>
              <a:t>d. Palliatieve sedatie: het opzettelijk verlagen van het bewustzijn van de patiënt om in de laatste levensfase het onbehandelbare lijden weg te nemen (alleen mogelijk bij een levensverwachting van 2 weken of minder)</a:t>
            </a:r>
          </a:p>
          <a:p>
            <a:endParaRPr lang="nl-NL" sz="1400" dirty="0"/>
          </a:p>
          <a:p>
            <a:r>
              <a:rPr lang="nl-NL" sz="1400" dirty="0"/>
              <a:t>Als al op voorhand duidelijk is dat een patiënt wilsonbekwaam is waardoor er geen vrijwillig en weloverwogen euthanasieverzoek kan worden gedaan:</a:t>
            </a:r>
          </a:p>
          <a:p>
            <a:r>
              <a:rPr lang="nl-NL" sz="1400" dirty="0"/>
              <a:t>a. Omdat een patiënt jonger is dan 12 jaar (waaronder pasgeborenen)</a:t>
            </a:r>
          </a:p>
          <a:p>
            <a:r>
              <a:rPr lang="nl-NL" sz="1400" dirty="0"/>
              <a:t>b. Omdat een patiënt, ouder dan 12 jaar, nooit wilsbekwaam is geweest</a:t>
            </a:r>
          </a:p>
        </p:txBody>
      </p:sp>
    </p:spTree>
    <p:extLst>
      <p:ext uri="{BB962C8B-B14F-4D97-AF65-F5344CB8AC3E}">
        <p14:creationId xmlns:p14="http://schemas.microsoft.com/office/powerpoint/2010/main" val="26765329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B6D76D-B6A2-469F-ABAB-434C6A288CFD}"/>
              </a:ext>
            </a:extLst>
          </p:cNvPr>
          <p:cNvSpPr>
            <a:spLocks noGrp="1"/>
          </p:cNvSpPr>
          <p:nvPr>
            <p:ph type="title"/>
          </p:nvPr>
        </p:nvSpPr>
        <p:spPr>
          <a:xfrm>
            <a:off x="1021604" y="400050"/>
            <a:ext cx="8825659" cy="676275"/>
          </a:xfrm>
        </p:spPr>
        <p:txBody>
          <a:bodyPr/>
          <a:lstStyle/>
          <a:p>
            <a:r>
              <a:rPr lang="nl-NL" sz="3600" dirty="0"/>
              <a:t>III De praktische uitvoering</a:t>
            </a:r>
          </a:p>
        </p:txBody>
      </p:sp>
      <p:sp>
        <p:nvSpPr>
          <p:cNvPr id="4" name="Tijdelijke aanduiding voor tekst 3">
            <a:extLst>
              <a:ext uri="{FF2B5EF4-FFF2-40B4-BE49-F238E27FC236}">
                <a16:creationId xmlns:a16="http://schemas.microsoft.com/office/drawing/2014/main" id="{B1726DBD-6787-4FFB-B030-001E97F6C8DB}"/>
              </a:ext>
            </a:extLst>
          </p:cNvPr>
          <p:cNvSpPr>
            <a:spLocks noGrp="1"/>
          </p:cNvSpPr>
          <p:nvPr>
            <p:ph type="body" sz="half" idx="2"/>
          </p:nvPr>
        </p:nvSpPr>
        <p:spPr>
          <a:xfrm>
            <a:off x="1021604" y="1781175"/>
            <a:ext cx="8825659" cy="3895725"/>
          </a:xfrm>
        </p:spPr>
        <p:txBody>
          <a:bodyPr/>
          <a:lstStyle/>
          <a:p>
            <a:r>
              <a:rPr lang="nl-NL" dirty="0"/>
              <a:t>De arts kan gebruik maken van het 54 pagina’s tellende protocol van de KNMG om een euthanasie zorgvuldig uit te voeren. Het handelen wordt ook getoetst aan de hand van dit protocol.</a:t>
            </a:r>
          </a:p>
          <a:p>
            <a:endParaRPr lang="nl-NL" dirty="0"/>
          </a:p>
          <a:p>
            <a:r>
              <a:rPr lang="nl-NL" dirty="0"/>
              <a:t>Het meest voorkomend is levensbeëindiging op verzoek waarbij de middelen intraveneus worden ingebracht, in 2019 betrof dit 95% van de gevallen. </a:t>
            </a:r>
          </a:p>
          <a:p>
            <a:endParaRPr lang="nl-NL" dirty="0"/>
          </a:p>
          <a:p>
            <a:r>
              <a:rPr lang="nl-NL" dirty="0"/>
              <a:t>De tweede mogelijkheid is hulp bij zelfdoding waarbij de patiënt een drankje krijgt aangereikt met een dodelijke dosis medicatie waarna de patiënt dit zelf opdrinkt. In 2019 betrof dit dus 5% van de gevallen, een forse daling </a:t>
            </a:r>
            <a:r>
              <a:rPr lang="nl-NL" dirty="0" err="1"/>
              <a:t>tov</a:t>
            </a:r>
            <a:r>
              <a:rPr lang="nl-NL" dirty="0"/>
              <a:t> 5 jaar eerder waarbij dit nog in 17% van de gevallen gebeurde.</a:t>
            </a:r>
          </a:p>
          <a:p>
            <a:endParaRPr lang="nl-NL" dirty="0"/>
          </a:p>
          <a:p>
            <a:endParaRPr lang="nl-NL" dirty="0"/>
          </a:p>
        </p:txBody>
      </p:sp>
    </p:spTree>
    <p:extLst>
      <p:ext uri="{BB962C8B-B14F-4D97-AF65-F5344CB8AC3E}">
        <p14:creationId xmlns:p14="http://schemas.microsoft.com/office/powerpoint/2010/main" val="24070536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vak 4">
            <a:extLst>
              <a:ext uri="{FF2B5EF4-FFF2-40B4-BE49-F238E27FC236}">
                <a16:creationId xmlns:a16="http://schemas.microsoft.com/office/drawing/2014/main" id="{B2806D29-B658-453E-AEBC-384DEF6733BD}"/>
              </a:ext>
            </a:extLst>
          </p:cNvPr>
          <p:cNvSpPr txBox="1"/>
          <p:nvPr/>
        </p:nvSpPr>
        <p:spPr>
          <a:xfrm>
            <a:off x="559837" y="233264"/>
            <a:ext cx="10832841" cy="4431983"/>
          </a:xfrm>
          <a:prstGeom prst="rect">
            <a:avLst/>
          </a:prstGeom>
          <a:noFill/>
        </p:spPr>
        <p:txBody>
          <a:bodyPr wrap="square">
            <a:spAutoFit/>
          </a:bodyPr>
          <a:lstStyle/>
          <a:p>
            <a:r>
              <a:rPr lang="nl-NL" sz="1400" b="1" dirty="0"/>
              <a:t>III.1 Hulp bij zelfdoding</a:t>
            </a:r>
          </a:p>
          <a:p>
            <a:endParaRPr lang="nl-NL" sz="1400" b="1" dirty="0"/>
          </a:p>
          <a:p>
            <a:r>
              <a:rPr lang="nl-NL" sz="1400" dirty="0"/>
              <a:t>Bij hulp bij zelfdoding neemt de patiënt het euthanaticum zelf in (orale methode). Een voldoend hoge dosis van een oraal toegediend barbituraat veroorzaakt via depressie van het ademhalingscentrum een respiratoire acidose. Dit leidt samen met een vasculaire en/of cardiogene shock tot de dood.</a:t>
            </a:r>
          </a:p>
          <a:p>
            <a:endParaRPr lang="nl-NL" sz="1400" dirty="0"/>
          </a:p>
          <a:p>
            <a:r>
              <a:rPr lang="nl-NL" sz="1400" dirty="0"/>
              <a:t>Voor de orale toediening wordt een lipofiel barbituraat, zoals </a:t>
            </a:r>
            <a:r>
              <a:rPr lang="nl-NL" sz="1400" dirty="0" err="1"/>
              <a:t>pentobarbital</a:t>
            </a:r>
            <a:r>
              <a:rPr lang="nl-NL" sz="1400" dirty="0"/>
              <a:t> of </a:t>
            </a:r>
            <a:r>
              <a:rPr lang="nl-NL" sz="1400" dirty="0" err="1"/>
              <a:t>secobarbital</a:t>
            </a:r>
            <a:r>
              <a:rPr lang="nl-NL" sz="1400" dirty="0"/>
              <a:t>,</a:t>
            </a:r>
          </a:p>
          <a:p>
            <a:r>
              <a:rPr lang="nl-NL" sz="1400" dirty="0"/>
              <a:t>gebruikt. De dosering bedraagt 15 gram. Deze barbituraten passeren relatief snel de bloed-hersenbarrière en zorgen daardoor voor een snel intredende werking. Als deze methode wordt toegepast, moet de patiënt in</a:t>
            </a:r>
          </a:p>
          <a:p>
            <a:r>
              <a:rPr lang="nl-NL" sz="1400" dirty="0"/>
              <a:t>voldoende mate en snel kunnen slikken, niet misselijk en gedehydreerd zijn en/of geen gestoorde maagdarmpassage hebben. Patiënten die enige tijd opioïden hebben gebruikt, hebben een vertraagde maagpassage met als gevolg dat het langer duurt voordat de patiënt in coma raakt en overlijdt. Het barbituraat moet door de patiënt zittend in bed worden ingenomen om te voorkomen dat de patiënt het bed niet meer kan bereiken.</a:t>
            </a:r>
          </a:p>
          <a:p>
            <a:endParaRPr lang="nl-NL" sz="1400" dirty="0"/>
          </a:p>
          <a:p>
            <a:r>
              <a:rPr lang="nl-NL" sz="1400" dirty="0"/>
              <a:t>De arts moet aanwezig blijven zo lang de patiënt nog niet is overleden.</a:t>
            </a:r>
          </a:p>
          <a:p>
            <a:endParaRPr lang="nl-NL" b="1" dirty="0"/>
          </a:p>
          <a:p>
            <a:endParaRPr lang="nl-NL" b="1" dirty="0"/>
          </a:p>
          <a:p>
            <a:endParaRPr lang="nl-NL" b="1" dirty="0"/>
          </a:p>
          <a:p>
            <a:endParaRPr lang="nl-NL" b="1" dirty="0"/>
          </a:p>
        </p:txBody>
      </p:sp>
    </p:spTree>
    <p:extLst>
      <p:ext uri="{BB962C8B-B14F-4D97-AF65-F5344CB8AC3E}">
        <p14:creationId xmlns:p14="http://schemas.microsoft.com/office/powerpoint/2010/main" val="2917790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089048BC-35A7-4046-9CC9-5AD502358F4A}"/>
              </a:ext>
            </a:extLst>
          </p:cNvPr>
          <p:cNvSpPr txBox="1"/>
          <p:nvPr/>
        </p:nvSpPr>
        <p:spPr>
          <a:xfrm>
            <a:off x="429208" y="307909"/>
            <a:ext cx="8717124" cy="6340197"/>
          </a:xfrm>
          <a:prstGeom prst="rect">
            <a:avLst/>
          </a:prstGeom>
          <a:noFill/>
        </p:spPr>
        <p:txBody>
          <a:bodyPr wrap="square">
            <a:spAutoFit/>
          </a:bodyPr>
          <a:lstStyle/>
          <a:p>
            <a:r>
              <a:rPr lang="nl-NL" sz="1600" b="1" dirty="0"/>
              <a:t>III.2 </a:t>
            </a:r>
            <a:r>
              <a:rPr lang="nl-NL" sz="1600" b="1" dirty="0" err="1"/>
              <a:t>Levensbeeindiging</a:t>
            </a:r>
            <a:r>
              <a:rPr lang="nl-NL" sz="1600" b="1" dirty="0"/>
              <a:t> op verzoek</a:t>
            </a:r>
          </a:p>
          <a:p>
            <a:endParaRPr lang="nl-NL" sz="1400" dirty="0"/>
          </a:p>
          <a:p>
            <a:r>
              <a:rPr lang="nl-NL" sz="1400" u="sng" dirty="0"/>
              <a:t>Middelen voor coma inductie:</a:t>
            </a:r>
          </a:p>
          <a:p>
            <a:r>
              <a:rPr lang="nl-NL" sz="1400" dirty="0" err="1"/>
              <a:t>Thiopental</a:t>
            </a:r>
            <a:r>
              <a:rPr lang="nl-NL" sz="1400" dirty="0"/>
              <a:t> (2000 mg) of </a:t>
            </a:r>
            <a:r>
              <a:rPr lang="nl-NL" sz="1400" dirty="0" err="1"/>
              <a:t>propofol</a:t>
            </a:r>
            <a:r>
              <a:rPr lang="nl-NL" sz="1400" dirty="0"/>
              <a:t> (1000 mg). </a:t>
            </a:r>
          </a:p>
          <a:p>
            <a:endParaRPr lang="nl-NL" sz="1400" dirty="0"/>
          </a:p>
          <a:p>
            <a:r>
              <a:rPr lang="nl-NL" sz="1400" dirty="0"/>
              <a:t>Beide middelen kunnen bij intraveneuze injectie pijnsensatie geven.</a:t>
            </a:r>
          </a:p>
          <a:p>
            <a:r>
              <a:rPr lang="nl-NL" sz="1400" dirty="0"/>
              <a:t>Vanwege deze pijnsensatie wordt vooraf 2 ml lidocaïne 1% intraveneus geïnjecteerd.</a:t>
            </a:r>
          </a:p>
          <a:p>
            <a:r>
              <a:rPr lang="nl-NL" sz="1400" dirty="0"/>
              <a:t>Een dodelijke werking van </a:t>
            </a:r>
            <a:r>
              <a:rPr lang="nl-NL" sz="1400" dirty="0" err="1"/>
              <a:t>thiopental</a:t>
            </a:r>
            <a:r>
              <a:rPr lang="nl-NL" sz="1400" dirty="0"/>
              <a:t> is niet te garanderen, maar </a:t>
            </a:r>
            <a:r>
              <a:rPr lang="nl-NL" sz="1400" dirty="0" err="1"/>
              <a:t>thiopental</a:t>
            </a:r>
            <a:r>
              <a:rPr lang="nl-NL" sz="1400" dirty="0"/>
              <a:t> is wel geschikt om</a:t>
            </a:r>
          </a:p>
          <a:p>
            <a:r>
              <a:rPr lang="nl-NL" sz="1400" dirty="0"/>
              <a:t>een diep coma te veroorzaken.</a:t>
            </a:r>
          </a:p>
          <a:p>
            <a:r>
              <a:rPr lang="nl-NL" sz="1400" dirty="0" err="1"/>
              <a:t>Propofol</a:t>
            </a:r>
            <a:r>
              <a:rPr lang="nl-NL" sz="1400" dirty="0"/>
              <a:t> geeft behalve ademhalingsdepressie en vasodilatatie ook cardiodepressie. Door het</a:t>
            </a:r>
          </a:p>
          <a:p>
            <a:r>
              <a:rPr lang="nl-NL" sz="1400" dirty="0"/>
              <a:t>diepe coma ontstaat ademhalingsdepressie en ten gevolge daarvan respiratoire acidose. De</a:t>
            </a:r>
          </a:p>
          <a:p>
            <a:r>
              <a:rPr lang="nl-NL" sz="1400" dirty="0"/>
              <a:t>vasodilatatie zorgt voor een bloeddrukdaling met als gevolg een relatieve hypovolemische</a:t>
            </a:r>
          </a:p>
          <a:p>
            <a:r>
              <a:rPr lang="nl-NL" sz="1400" dirty="0"/>
              <a:t>shock met metabole acidose. De cardiodepressie veroorzaakt een verlaagde ‘</a:t>
            </a:r>
            <a:r>
              <a:rPr lang="nl-NL" sz="1400" dirty="0" err="1"/>
              <a:t>cardiac</a:t>
            </a:r>
            <a:r>
              <a:rPr lang="nl-NL" sz="1400" dirty="0"/>
              <a:t> output’</a:t>
            </a:r>
          </a:p>
          <a:p>
            <a:r>
              <a:rPr lang="nl-NL" sz="1400" dirty="0"/>
              <a:t>waardoor de acidose nog verder toeneemt.</a:t>
            </a:r>
          </a:p>
          <a:p>
            <a:endParaRPr lang="nl-NL" sz="1400" dirty="0"/>
          </a:p>
          <a:p>
            <a:r>
              <a:rPr lang="nl-NL" sz="1400" u="sng" dirty="0"/>
              <a:t>Spierverslapping: </a:t>
            </a:r>
          </a:p>
          <a:p>
            <a:r>
              <a:rPr lang="nl-NL" sz="1400" dirty="0" err="1"/>
              <a:t>Rocuronium</a:t>
            </a:r>
            <a:r>
              <a:rPr lang="nl-NL" sz="1400" dirty="0"/>
              <a:t> (150 mg) is het </a:t>
            </a:r>
            <a:r>
              <a:rPr lang="nl-NL" sz="1400" dirty="0" err="1"/>
              <a:t>spierrelaxans</a:t>
            </a:r>
            <a:r>
              <a:rPr lang="nl-NL" sz="1400" dirty="0"/>
              <a:t> van eerste keus omdat dit </a:t>
            </a:r>
            <a:r>
              <a:rPr lang="nl-NL" sz="1400" dirty="0" err="1"/>
              <a:t>spierrelaxans</a:t>
            </a:r>
            <a:r>
              <a:rPr lang="nl-NL" sz="1400" dirty="0"/>
              <a:t> het meest</a:t>
            </a:r>
          </a:p>
          <a:p>
            <a:r>
              <a:rPr lang="nl-NL" sz="1400" dirty="0"/>
              <a:t>in Nederland wordt gebruikt en er daarom de meeste ervaring mee bestaat. Atracurium</a:t>
            </a:r>
          </a:p>
          <a:p>
            <a:r>
              <a:rPr lang="nl-NL" sz="1400" dirty="0"/>
              <a:t>(100 mg) of </a:t>
            </a:r>
            <a:r>
              <a:rPr lang="nl-NL" sz="1400" dirty="0" err="1"/>
              <a:t>cisatracurium</a:t>
            </a:r>
            <a:r>
              <a:rPr lang="nl-NL" sz="1400" dirty="0"/>
              <a:t> (30 mg) zijn goede alternatieven.</a:t>
            </a:r>
          </a:p>
          <a:p>
            <a:r>
              <a:rPr lang="nl-NL" sz="1400" dirty="0"/>
              <a:t>Het </a:t>
            </a:r>
            <a:r>
              <a:rPr lang="nl-NL" sz="1400" dirty="0" err="1"/>
              <a:t>spierrelaxans</a:t>
            </a:r>
            <a:r>
              <a:rPr lang="nl-NL" sz="1400" dirty="0"/>
              <a:t> </a:t>
            </a:r>
            <a:r>
              <a:rPr lang="nl-NL" sz="1400" dirty="0" err="1"/>
              <a:t>mivacurium</a:t>
            </a:r>
            <a:r>
              <a:rPr lang="nl-NL" sz="1400" dirty="0"/>
              <a:t> wordt vanwege de korte werkingsduur afgeraden. </a:t>
            </a:r>
          </a:p>
          <a:p>
            <a:endParaRPr lang="nl-NL" sz="1400" dirty="0"/>
          </a:p>
          <a:p>
            <a:r>
              <a:rPr lang="nl-NL" sz="1400" dirty="0"/>
              <a:t>Een voldoende hoge dosis </a:t>
            </a:r>
            <a:r>
              <a:rPr lang="nl-NL" sz="1400" dirty="0" err="1"/>
              <a:t>spierrelaxans</a:t>
            </a:r>
            <a:r>
              <a:rPr lang="nl-NL" sz="1400" dirty="0"/>
              <a:t> veroorzaakt na intraveneuze toediening binnen</a:t>
            </a:r>
          </a:p>
          <a:p>
            <a:r>
              <a:rPr lang="nl-NL" sz="1400" dirty="0"/>
              <a:t>enkele minuten een volledige paralyse van alle dwarsgestreepte spieren behalve die van het</a:t>
            </a:r>
          </a:p>
          <a:p>
            <a:r>
              <a:rPr lang="nl-NL" sz="1400" dirty="0"/>
              <a:t>hart. Dit heeft ademstilstand en de dood door </a:t>
            </a:r>
            <a:r>
              <a:rPr lang="nl-NL" sz="1400" dirty="0" err="1"/>
              <a:t>anoxemie</a:t>
            </a:r>
            <a:r>
              <a:rPr lang="nl-NL" sz="1400" dirty="0"/>
              <a:t> tot gevolg. Uiteraard mag het </a:t>
            </a:r>
            <a:r>
              <a:rPr lang="nl-NL" sz="1400" dirty="0" err="1"/>
              <a:t>spierrelaxans</a:t>
            </a:r>
            <a:r>
              <a:rPr lang="nl-NL" sz="1400" dirty="0"/>
              <a:t> alleen worden toegediend aan een comateuze patiënt. Bij de geringste twijfel hieraan moet eerst alsnog een coma worden geïnduceerd door intraveneuze toediening van (meer) coma-inductor.</a:t>
            </a:r>
          </a:p>
          <a:p>
            <a:endParaRPr lang="nl-NL" sz="1400" dirty="0"/>
          </a:p>
        </p:txBody>
      </p:sp>
    </p:spTree>
    <p:extLst>
      <p:ext uri="{BB962C8B-B14F-4D97-AF65-F5344CB8AC3E}">
        <p14:creationId xmlns:p14="http://schemas.microsoft.com/office/powerpoint/2010/main" val="38423359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13179FA-0F66-46D0-9568-94E11F33B1CE}"/>
              </a:ext>
            </a:extLst>
          </p:cNvPr>
          <p:cNvSpPr>
            <a:spLocks noGrp="1"/>
          </p:cNvSpPr>
          <p:nvPr>
            <p:ph type="title"/>
          </p:nvPr>
        </p:nvSpPr>
        <p:spPr>
          <a:xfrm>
            <a:off x="645130" y="182130"/>
            <a:ext cx="9404723" cy="564319"/>
          </a:xfrm>
        </p:spPr>
        <p:txBody>
          <a:bodyPr/>
          <a:lstStyle/>
          <a:p>
            <a:pPr algn="ctr"/>
            <a:r>
              <a:rPr lang="nl-NL" sz="3600" dirty="0"/>
              <a:t>Inhoudsopgave 1/2</a:t>
            </a:r>
          </a:p>
        </p:txBody>
      </p:sp>
      <p:sp>
        <p:nvSpPr>
          <p:cNvPr id="3" name="Tijdelijke aanduiding voor inhoud 2">
            <a:extLst>
              <a:ext uri="{FF2B5EF4-FFF2-40B4-BE49-F238E27FC236}">
                <a16:creationId xmlns:a16="http://schemas.microsoft.com/office/drawing/2014/main" id="{A8F97372-82A5-485A-8160-3D2C2954A153}"/>
              </a:ext>
            </a:extLst>
          </p:cNvPr>
          <p:cNvSpPr>
            <a:spLocks noGrp="1"/>
          </p:cNvSpPr>
          <p:nvPr>
            <p:ph idx="1"/>
          </p:nvPr>
        </p:nvSpPr>
        <p:spPr>
          <a:xfrm>
            <a:off x="1103312" y="813318"/>
            <a:ext cx="8946541" cy="5231363"/>
          </a:xfrm>
        </p:spPr>
        <p:txBody>
          <a:bodyPr>
            <a:noAutofit/>
          </a:bodyPr>
          <a:lstStyle/>
          <a:p>
            <a:r>
              <a:rPr lang="nl-NL" sz="1400" dirty="0"/>
              <a:t>I 		Wet en Regelgeving</a:t>
            </a:r>
          </a:p>
          <a:p>
            <a:pPr marL="0" indent="0">
              <a:buNone/>
            </a:pPr>
            <a:r>
              <a:rPr lang="nl-NL" sz="1400" dirty="0"/>
              <a:t>I.1 		Wet op de lijkbezorging</a:t>
            </a:r>
          </a:p>
          <a:p>
            <a:pPr marL="0" indent="0">
              <a:buNone/>
            </a:pPr>
            <a:r>
              <a:rPr lang="nl-NL" sz="1400" dirty="0"/>
              <a:t>I.2		Wetboek van Strafrecht</a:t>
            </a:r>
          </a:p>
          <a:p>
            <a:pPr marL="0" indent="0">
              <a:buNone/>
            </a:pPr>
            <a:r>
              <a:rPr lang="nl-NL" sz="1400" dirty="0"/>
              <a:t>I.3 		Wet toetsing levensbeëindiging op verzoek en hulp bij zelfdoding (=euthanasiewet)</a:t>
            </a:r>
          </a:p>
          <a:p>
            <a:r>
              <a:rPr lang="nl-NL" sz="1400" dirty="0"/>
              <a:t>II		Betrokken partijen</a:t>
            </a:r>
          </a:p>
          <a:p>
            <a:pPr marL="0" indent="0">
              <a:buNone/>
            </a:pPr>
            <a:r>
              <a:rPr lang="nl-NL" sz="1400" dirty="0"/>
              <a:t>II.1		De patiënt</a:t>
            </a:r>
          </a:p>
          <a:p>
            <a:pPr marL="0" indent="0">
              <a:buNone/>
            </a:pPr>
            <a:r>
              <a:rPr lang="nl-NL" sz="1400" dirty="0"/>
              <a:t>II.2		De behandelend arts of arts Expertisecentrum Euthanasie</a:t>
            </a:r>
          </a:p>
          <a:p>
            <a:pPr marL="0" indent="0">
              <a:buNone/>
            </a:pPr>
            <a:r>
              <a:rPr lang="nl-NL" sz="1400" dirty="0"/>
              <a:t>II.3		SCEN arts</a:t>
            </a:r>
          </a:p>
          <a:p>
            <a:pPr marL="0" indent="0">
              <a:buNone/>
            </a:pPr>
            <a:r>
              <a:rPr lang="nl-NL" sz="1400" dirty="0"/>
              <a:t>II.4		Apotheker</a:t>
            </a:r>
          </a:p>
          <a:p>
            <a:pPr marL="0" indent="0">
              <a:buNone/>
            </a:pPr>
            <a:r>
              <a:rPr lang="nl-NL" sz="1400" dirty="0"/>
              <a:t>II.5		Forensisch arts</a:t>
            </a:r>
          </a:p>
          <a:p>
            <a:pPr marL="0" indent="0">
              <a:buNone/>
            </a:pPr>
            <a:r>
              <a:rPr lang="nl-NL" sz="1400" dirty="0"/>
              <a:t>II.6		OvJ</a:t>
            </a:r>
          </a:p>
          <a:p>
            <a:pPr marL="0" indent="0">
              <a:buNone/>
            </a:pPr>
            <a:r>
              <a:rPr lang="nl-NL" sz="1400" dirty="0"/>
              <a:t>II.7		De regionale </a:t>
            </a:r>
            <a:r>
              <a:rPr lang="nl-NL" sz="1400" dirty="0" err="1"/>
              <a:t>toetsingcommissie</a:t>
            </a:r>
            <a:endParaRPr lang="nl-NL" sz="1400" dirty="0"/>
          </a:p>
          <a:p>
            <a:r>
              <a:rPr lang="nl-NL" sz="1400" dirty="0"/>
              <a:t>III 	De praktische uitvoering</a:t>
            </a:r>
          </a:p>
          <a:p>
            <a:pPr marL="0" indent="0">
              <a:buNone/>
            </a:pPr>
            <a:r>
              <a:rPr lang="nl-NL" sz="1400" dirty="0"/>
              <a:t>III.1		Hulp bij zelfdoding</a:t>
            </a:r>
          </a:p>
          <a:p>
            <a:pPr marL="0" indent="0">
              <a:buNone/>
            </a:pPr>
            <a:r>
              <a:rPr lang="nl-NL" sz="1400" dirty="0"/>
              <a:t>III.2		Levensbeëindiging op verzoek.</a:t>
            </a:r>
          </a:p>
          <a:p>
            <a:r>
              <a:rPr lang="nl-NL" sz="1400" dirty="0"/>
              <a:t>IV	</a:t>
            </a:r>
            <a:r>
              <a:rPr lang="nl-NL" sz="1400" dirty="0" err="1"/>
              <a:t>Stastistieken</a:t>
            </a:r>
            <a:r>
              <a:rPr lang="nl-NL" sz="1400" dirty="0"/>
              <a:t> Haaglanden versus Landelijk</a:t>
            </a:r>
          </a:p>
          <a:p>
            <a:r>
              <a:rPr lang="nl-NL" sz="1400" dirty="0"/>
              <a:t>V	Controversiële casus</a:t>
            </a:r>
          </a:p>
          <a:p>
            <a:endParaRPr lang="nl-NL" sz="1200" dirty="0"/>
          </a:p>
        </p:txBody>
      </p:sp>
    </p:spTree>
    <p:extLst>
      <p:ext uri="{BB962C8B-B14F-4D97-AF65-F5344CB8AC3E}">
        <p14:creationId xmlns:p14="http://schemas.microsoft.com/office/powerpoint/2010/main" val="12164162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2000"/>
                <a:hueMod val="108000"/>
                <a:satMod val="164000"/>
                <a:lumMod val="69000"/>
              </a:schemeClr>
              <a:schemeClr val="bg2">
                <a:tint val="96000"/>
                <a:hueMod val="90000"/>
                <a:satMod val="130000"/>
                <a:lumMod val="134000"/>
              </a:schemeClr>
            </a:duotone>
          </a:blip>
          <a:stretch/>
        </a:blipFill>
        <a:effectLst/>
      </p:bgPr>
    </p:bg>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7594FC8B-8CD2-407F-94F1-9C71F5AEC2B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15" name="Picture 14">
            <a:extLst>
              <a:ext uri="{FF2B5EF4-FFF2-40B4-BE49-F238E27FC236}">
                <a16:creationId xmlns:a16="http://schemas.microsoft.com/office/drawing/2014/main" id="{DBABC971-8D40-4A4F-AC60-28B9172789B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7" name="Oval 16">
            <a:extLst>
              <a:ext uri="{FF2B5EF4-FFF2-40B4-BE49-F238E27FC236}">
                <a16:creationId xmlns:a16="http://schemas.microsoft.com/office/drawing/2014/main" id="{B9C04DC5-313B-4FE4-B868-5672A37641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19" name="Picture 18">
            <a:extLst>
              <a:ext uri="{FF2B5EF4-FFF2-40B4-BE49-F238E27FC236}">
                <a16:creationId xmlns:a16="http://schemas.microsoft.com/office/drawing/2014/main" id="{791AE23E-90C9-4963-96E2-8DADBFC3BC0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21" name="Picture 20">
            <a:extLst>
              <a:ext uri="{FF2B5EF4-FFF2-40B4-BE49-F238E27FC236}">
                <a16:creationId xmlns:a16="http://schemas.microsoft.com/office/drawing/2014/main" id="{C5F93E90-4379-4AAC-B021-E5FA6D974AE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6">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23" name="Rectangle 22">
            <a:extLst>
              <a:ext uri="{FF2B5EF4-FFF2-40B4-BE49-F238E27FC236}">
                <a16:creationId xmlns:a16="http://schemas.microsoft.com/office/drawing/2014/main" id="{329FDD08-42D8-4AFF-90E5-5DAA5BC4CB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5" name="Titel 4">
            <a:extLst>
              <a:ext uri="{FF2B5EF4-FFF2-40B4-BE49-F238E27FC236}">
                <a16:creationId xmlns:a16="http://schemas.microsoft.com/office/drawing/2014/main" id="{DE4AE959-EF3C-4D11-AC04-6A0EEBD44974}"/>
              </a:ext>
            </a:extLst>
          </p:cNvPr>
          <p:cNvSpPr>
            <a:spLocks noGrp="1"/>
          </p:cNvSpPr>
          <p:nvPr>
            <p:ph type="title"/>
          </p:nvPr>
        </p:nvSpPr>
        <p:spPr>
          <a:xfrm>
            <a:off x="643855" y="1447799"/>
            <a:ext cx="3108626" cy="1444752"/>
          </a:xfrm>
        </p:spPr>
        <p:txBody>
          <a:bodyPr vert="horz" lIns="91440" tIns="45720" rIns="91440" bIns="45720" rtlCol="0" anchor="b">
            <a:normAutofit/>
          </a:bodyPr>
          <a:lstStyle/>
          <a:p>
            <a:r>
              <a:rPr lang="en-US" sz="3200"/>
              <a:t>IV Euthanasie in cijfers</a:t>
            </a:r>
          </a:p>
        </p:txBody>
      </p:sp>
      <p:sp>
        <p:nvSpPr>
          <p:cNvPr id="25" name="Freeform 11">
            <a:extLst>
              <a:ext uri="{FF2B5EF4-FFF2-40B4-BE49-F238E27FC236}">
                <a16:creationId xmlns:a16="http://schemas.microsoft.com/office/drawing/2014/main" id="{2FEA51AE-2D18-46BE-B2CA-B90B131689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48110" y="-1"/>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1">
              <a:alpha val="20000"/>
            </a:schemeClr>
          </a:solidFill>
          <a:ln>
            <a:noFill/>
          </a:ln>
        </p:spPr>
        <p:txBody>
          <a:bodyPr rtlCol="0" anchor="ctr"/>
          <a:lstStyle/>
          <a:p>
            <a:pPr algn="ctr"/>
            <a:endParaRPr lang="en-US"/>
          </a:p>
        </p:txBody>
      </p:sp>
      <p:sp>
        <p:nvSpPr>
          <p:cNvPr id="27" name="Rectangle 26">
            <a:extLst>
              <a:ext uri="{FF2B5EF4-FFF2-40B4-BE49-F238E27FC236}">
                <a16:creationId xmlns:a16="http://schemas.microsoft.com/office/drawing/2014/main" id="{5E6A537E-C106-45AE-9BBB-3CE5594418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9056" y="0"/>
            <a:ext cx="7552944"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5">
            <a:extLst>
              <a:ext uri="{FF2B5EF4-FFF2-40B4-BE49-F238E27FC236}">
                <a16:creationId xmlns:a16="http://schemas.microsoft.com/office/drawing/2014/main" id="{F918BA52-E4A7-4EEC-898E-C49023767C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1404667" y="2756642"/>
            <a:ext cx="6858000" cy="1344715"/>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rgbClr val="FFFFFF"/>
          </a:solidFill>
          <a:ln>
            <a:noFill/>
          </a:ln>
        </p:spPr>
      </p:sp>
      <p:sp>
        <p:nvSpPr>
          <p:cNvPr id="31" name="Rectangle 30">
            <a:extLst>
              <a:ext uri="{FF2B5EF4-FFF2-40B4-BE49-F238E27FC236}">
                <a16:creationId xmlns:a16="http://schemas.microsoft.com/office/drawing/2014/main" id="{86D3F3B7-282C-4DDC-AD1B-C497F2942B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Tijdelijke aanduiding voor tekst 5">
            <a:extLst>
              <a:ext uri="{FF2B5EF4-FFF2-40B4-BE49-F238E27FC236}">
                <a16:creationId xmlns:a16="http://schemas.microsoft.com/office/drawing/2014/main" id="{DDC100DF-64D0-40E1-8B42-76297143B073}"/>
              </a:ext>
            </a:extLst>
          </p:cNvPr>
          <p:cNvSpPr>
            <a:spLocks noGrp="1"/>
          </p:cNvSpPr>
          <p:nvPr>
            <p:ph type="body" sz="half" idx="2"/>
          </p:nvPr>
        </p:nvSpPr>
        <p:spPr>
          <a:xfrm>
            <a:off x="643855" y="3072385"/>
            <a:ext cx="3108057" cy="2947415"/>
          </a:xfrm>
        </p:spPr>
        <p:txBody>
          <a:bodyPr vert="horz" lIns="91440" tIns="45720" rIns="91440" bIns="45720" rtlCol="0">
            <a:normAutofit/>
          </a:bodyPr>
          <a:lstStyle/>
          <a:p>
            <a:pPr>
              <a:buFont typeface="Wingdings 3" charset="2"/>
              <a:buChar char=""/>
            </a:pPr>
            <a:r>
              <a:rPr lang="en-US" sz="1600" b="1" dirty="0"/>
              <a:t>IV.1 </a:t>
            </a:r>
            <a:r>
              <a:rPr lang="en-US" sz="1600" b="1" dirty="0" err="1"/>
              <a:t>Aantal</a:t>
            </a:r>
            <a:r>
              <a:rPr lang="en-US" sz="1600" b="1" dirty="0"/>
              <a:t> </a:t>
            </a:r>
            <a:r>
              <a:rPr lang="en-US" sz="1600" b="1" dirty="0" err="1"/>
              <a:t>gevallen</a:t>
            </a:r>
            <a:r>
              <a:rPr lang="en-US" sz="1600" b="1" dirty="0"/>
              <a:t> </a:t>
            </a:r>
            <a:r>
              <a:rPr lang="en-US" sz="1600" b="1" dirty="0" err="1"/>
              <a:t>euthanasie</a:t>
            </a:r>
            <a:r>
              <a:rPr lang="en-US" sz="1600" b="1" dirty="0"/>
              <a:t> in de </a:t>
            </a:r>
            <a:r>
              <a:rPr lang="en-US" sz="1600" b="1" dirty="0" err="1"/>
              <a:t>regio</a:t>
            </a:r>
            <a:r>
              <a:rPr lang="en-US" sz="1600" b="1" dirty="0"/>
              <a:t> Haaglanden 2016-2019</a:t>
            </a:r>
          </a:p>
          <a:p>
            <a:pPr>
              <a:buFont typeface="Wingdings 3" charset="2"/>
              <a:buChar char=""/>
            </a:pPr>
            <a:endParaRPr lang="en-US" sz="1400" dirty="0"/>
          </a:p>
        </p:txBody>
      </p:sp>
      <p:pic>
        <p:nvPicPr>
          <p:cNvPr id="8" name="Afbeelding 7">
            <a:extLst>
              <a:ext uri="{FF2B5EF4-FFF2-40B4-BE49-F238E27FC236}">
                <a16:creationId xmlns:a16="http://schemas.microsoft.com/office/drawing/2014/main" id="{CA92CFC6-6E79-4EDE-824F-5AB6A8D08D39}"/>
              </a:ext>
            </a:extLst>
          </p:cNvPr>
          <p:cNvPicPr>
            <a:picLocks noChangeAspect="1"/>
          </p:cNvPicPr>
          <p:nvPr/>
        </p:nvPicPr>
        <p:blipFill>
          <a:blip r:embed="rId7"/>
          <a:stretch>
            <a:fillRect/>
          </a:stretch>
        </p:blipFill>
        <p:spPr>
          <a:xfrm>
            <a:off x="5048451" y="2464093"/>
            <a:ext cx="6495847" cy="2539413"/>
          </a:xfrm>
          <a:prstGeom prst="rect">
            <a:avLst/>
          </a:prstGeom>
          <a:effectLst/>
        </p:spPr>
      </p:pic>
    </p:spTree>
    <p:extLst>
      <p:ext uri="{BB962C8B-B14F-4D97-AF65-F5344CB8AC3E}">
        <p14:creationId xmlns:p14="http://schemas.microsoft.com/office/powerpoint/2010/main" val="184412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2000"/>
                <a:hueMod val="108000"/>
                <a:satMod val="164000"/>
                <a:lumMod val="69000"/>
              </a:schemeClr>
              <a:schemeClr val="bg2">
                <a:tint val="96000"/>
                <a:hueMod val="90000"/>
                <a:satMod val="130000"/>
                <a:lumMod val="134000"/>
              </a:schemeClr>
            </a:duotone>
          </a:blip>
          <a:stretch/>
        </a:blip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7594FC8B-8CD2-407F-94F1-9C71F5AEC2B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12" name="Picture 11">
            <a:extLst>
              <a:ext uri="{FF2B5EF4-FFF2-40B4-BE49-F238E27FC236}">
                <a16:creationId xmlns:a16="http://schemas.microsoft.com/office/drawing/2014/main" id="{DBABC971-8D40-4A4F-AC60-28B9172789B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4" name="Oval 13">
            <a:extLst>
              <a:ext uri="{FF2B5EF4-FFF2-40B4-BE49-F238E27FC236}">
                <a16:creationId xmlns:a16="http://schemas.microsoft.com/office/drawing/2014/main" id="{B9C04DC5-313B-4FE4-B868-5672A37641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16" name="Picture 15">
            <a:extLst>
              <a:ext uri="{FF2B5EF4-FFF2-40B4-BE49-F238E27FC236}">
                <a16:creationId xmlns:a16="http://schemas.microsoft.com/office/drawing/2014/main" id="{791AE23E-90C9-4963-96E2-8DADBFC3BC0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8" name="Picture 17">
            <a:extLst>
              <a:ext uri="{FF2B5EF4-FFF2-40B4-BE49-F238E27FC236}">
                <a16:creationId xmlns:a16="http://schemas.microsoft.com/office/drawing/2014/main" id="{C5F93E90-4379-4AAC-B021-E5FA6D974AE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6">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20" name="Rectangle 19">
            <a:extLst>
              <a:ext uri="{FF2B5EF4-FFF2-40B4-BE49-F238E27FC236}">
                <a16:creationId xmlns:a16="http://schemas.microsoft.com/office/drawing/2014/main" id="{329FDD08-42D8-4AFF-90E5-5DAA5BC4CB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el 1">
            <a:extLst>
              <a:ext uri="{FF2B5EF4-FFF2-40B4-BE49-F238E27FC236}">
                <a16:creationId xmlns:a16="http://schemas.microsoft.com/office/drawing/2014/main" id="{9E40C13B-02E7-490C-83AA-BD7455FFA38F}"/>
              </a:ext>
            </a:extLst>
          </p:cNvPr>
          <p:cNvSpPr>
            <a:spLocks noGrp="1"/>
          </p:cNvSpPr>
          <p:nvPr>
            <p:ph type="title"/>
          </p:nvPr>
        </p:nvSpPr>
        <p:spPr>
          <a:xfrm>
            <a:off x="643855" y="1447799"/>
            <a:ext cx="3108626" cy="1444752"/>
          </a:xfrm>
        </p:spPr>
        <p:txBody>
          <a:bodyPr vert="horz" lIns="91440" tIns="45720" rIns="91440" bIns="45720" rtlCol="0" anchor="b">
            <a:normAutofit/>
          </a:bodyPr>
          <a:lstStyle/>
          <a:p>
            <a:pPr>
              <a:lnSpc>
                <a:spcPct val="90000"/>
              </a:lnSpc>
            </a:pPr>
            <a:r>
              <a:rPr lang="en-US" sz="1600" b="1" dirty="0"/>
              <a:t>.</a:t>
            </a:r>
          </a:p>
        </p:txBody>
      </p:sp>
      <p:sp>
        <p:nvSpPr>
          <p:cNvPr id="22" name="Freeform 11">
            <a:extLst>
              <a:ext uri="{FF2B5EF4-FFF2-40B4-BE49-F238E27FC236}">
                <a16:creationId xmlns:a16="http://schemas.microsoft.com/office/drawing/2014/main" id="{2FEA51AE-2D18-46BE-B2CA-B90B131689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48110" y="-1"/>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1">
              <a:alpha val="20000"/>
            </a:schemeClr>
          </a:solidFill>
          <a:ln>
            <a:noFill/>
          </a:ln>
        </p:spPr>
        <p:txBody>
          <a:bodyPr rtlCol="0" anchor="ctr"/>
          <a:lstStyle/>
          <a:p>
            <a:pPr algn="ctr"/>
            <a:endParaRPr lang="en-US"/>
          </a:p>
        </p:txBody>
      </p:sp>
      <p:sp>
        <p:nvSpPr>
          <p:cNvPr id="24" name="Rectangle 23">
            <a:extLst>
              <a:ext uri="{FF2B5EF4-FFF2-40B4-BE49-F238E27FC236}">
                <a16:creationId xmlns:a16="http://schemas.microsoft.com/office/drawing/2014/main" id="{5E6A537E-C106-45AE-9BBB-3CE5594418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9056" y="0"/>
            <a:ext cx="7552944"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5">
            <a:extLst>
              <a:ext uri="{FF2B5EF4-FFF2-40B4-BE49-F238E27FC236}">
                <a16:creationId xmlns:a16="http://schemas.microsoft.com/office/drawing/2014/main" id="{F918BA52-E4A7-4EEC-898E-C49023767C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1404667" y="2756642"/>
            <a:ext cx="6858000" cy="1344715"/>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rgbClr val="FFFFFF"/>
          </a:solidFill>
          <a:ln>
            <a:noFill/>
          </a:ln>
        </p:spPr>
      </p:sp>
      <p:sp>
        <p:nvSpPr>
          <p:cNvPr id="28" name="Rectangle 27">
            <a:extLst>
              <a:ext uri="{FF2B5EF4-FFF2-40B4-BE49-F238E27FC236}">
                <a16:creationId xmlns:a16="http://schemas.microsoft.com/office/drawing/2014/main" id="{86D3F3B7-282C-4DDC-AD1B-C497F2942B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Tijdelijke aanduiding voor tekst 2">
            <a:extLst>
              <a:ext uri="{FF2B5EF4-FFF2-40B4-BE49-F238E27FC236}">
                <a16:creationId xmlns:a16="http://schemas.microsoft.com/office/drawing/2014/main" id="{90E43965-3EFB-4BC1-8607-212F9087C3A3}"/>
              </a:ext>
            </a:extLst>
          </p:cNvPr>
          <p:cNvSpPr>
            <a:spLocks noGrp="1"/>
          </p:cNvSpPr>
          <p:nvPr>
            <p:ph type="body" sz="half" idx="2"/>
          </p:nvPr>
        </p:nvSpPr>
        <p:spPr>
          <a:xfrm>
            <a:off x="643855" y="3072385"/>
            <a:ext cx="3108057" cy="2947415"/>
          </a:xfrm>
        </p:spPr>
        <p:txBody>
          <a:bodyPr vert="horz" lIns="91440" tIns="45720" rIns="91440" bIns="45720" rtlCol="0">
            <a:normAutofit/>
          </a:bodyPr>
          <a:lstStyle/>
          <a:p>
            <a:pPr>
              <a:buFont typeface="Wingdings 3" charset="2"/>
              <a:buChar char=""/>
            </a:pPr>
            <a:r>
              <a:rPr lang="nl-NL" sz="1600" b="1" dirty="0"/>
              <a:t>IV.2  Aantallen euthanasie in Coronajaar 2020 versus het gemiddelde van de  periode 2016-2019 voor de regio Haaglanden</a:t>
            </a:r>
            <a:endParaRPr lang="en-US" sz="1600" b="1" dirty="0"/>
          </a:p>
        </p:txBody>
      </p:sp>
      <p:pic>
        <p:nvPicPr>
          <p:cNvPr id="5" name="Afbeelding 4">
            <a:extLst>
              <a:ext uri="{FF2B5EF4-FFF2-40B4-BE49-F238E27FC236}">
                <a16:creationId xmlns:a16="http://schemas.microsoft.com/office/drawing/2014/main" id="{98BC09C2-BDF9-44B3-80A2-F4F5FCD766C8}"/>
              </a:ext>
            </a:extLst>
          </p:cNvPr>
          <p:cNvPicPr>
            <a:picLocks noChangeAspect="1"/>
          </p:cNvPicPr>
          <p:nvPr/>
        </p:nvPicPr>
        <p:blipFill>
          <a:blip r:embed="rId7"/>
          <a:stretch>
            <a:fillRect/>
          </a:stretch>
        </p:blipFill>
        <p:spPr>
          <a:xfrm>
            <a:off x="5048451" y="1609958"/>
            <a:ext cx="6495847" cy="4247683"/>
          </a:xfrm>
          <a:prstGeom prst="rect">
            <a:avLst/>
          </a:prstGeom>
          <a:effectLst/>
        </p:spPr>
      </p:pic>
    </p:spTree>
    <p:extLst>
      <p:ext uri="{BB962C8B-B14F-4D97-AF65-F5344CB8AC3E}">
        <p14:creationId xmlns:p14="http://schemas.microsoft.com/office/powerpoint/2010/main" val="8178718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8AF876-7D04-4507-B2D9-F05B6BC01464}"/>
              </a:ext>
            </a:extLst>
          </p:cNvPr>
          <p:cNvSpPr>
            <a:spLocks noGrp="1"/>
          </p:cNvSpPr>
          <p:nvPr>
            <p:ph type="title"/>
          </p:nvPr>
        </p:nvSpPr>
        <p:spPr>
          <a:xfrm>
            <a:off x="921689" y="281474"/>
            <a:ext cx="8825659" cy="1981200"/>
          </a:xfrm>
        </p:spPr>
        <p:txBody>
          <a:bodyPr/>
          <a:lstStyle/>
          <a:p>
            <a:br>
              <a:rPr lang="nl-NL" sz="1400" b="1" dirty="0"/>
            </a:br>
            <a:br>
              <a:rPr lang="nl-NL" sz="1400" b="1" dirty="0"/>
            </a:br>
            <a:r>
              <a:rPr lang="nl-NL" sz="1600" b="1" dirty="0"/>
              <a:t>IV.3 		2019 Landelijk versus Haaglanden</a:t>
            </a:r>
          </a:p>
        </p:txBody>
      </p:sp>
      <p:sp>
        <p:nvSpPr>
          <p:cNvPr id="3" name="Tijdelijke aanduiding voor tekst 2">
            <a:extLst>
              <a:ext uri="{FF2B5EF4-FFF2-40B4-BE49-F238E27FC236}">
                <a16:creationId xmlns:a16="http://schemas.microsoft.com/office/drawing/2014/main" id="{4A40FF74-ED71-4D6D-BF98-898E6E5B8F1B}"/>
              </a:ext>
            </a:extLst>
          </p:cNvPr>
          <p:cNvSpPr>
            <a:spLocks noGrp="1"/>
          </p:cNvSpPr>
          <p:nvPr>
            <p:ph type="body" sz="half" idx="2"/>
          </p:nvPr>
        </p:nvSpPr>
        <p:spPr>
          <a:xfrm>
            <a:off x="809722" y="1066800"/>
            <a:ext cx="8825659" cy="3831771"/>
          </a:xfrm>
        </p:spPr>
        <p:txBody>
          <a:bodyPr>
            <a:normAutofit/>
          </a:bodyPr>
          <a:lstStyle/>
          <a:p>
            <a:r>
              <a:rPr lang="nl-NL" sz="1400" dirty="0"/>
              <a:t>In 2019 zijn er landelijk ongeveer 147.000 mensen overleden waarvan het in 6.361 euthanasie gevallen betreft die zijn gemeld bij de RTE. Dat betekent dat gemiddeld 1 : 2.717 inwoners (17,28 miljoen) is overleden middels euthanasie. </a:t>
            </a:r>
          </a:p>
          <a:p>
            <a:endParaRPr lang="nl-NL" sz="1400" dirty="0"/>
          </a:p>
          <a:p>
            <a:r>
              <a:rPr lang="nl-NL" sz="1400" dirty="0"/>
              <a:t>In 2019 zijn er in de regio Haaglanden zijn er 441 gevallen van euthanasie gemeld. Dat betekent dat gemiddeld 1 : 2.721 inwoners (ongeveer 1,2 miljoen) is overleden middels euthanasie.</a:t>
            </a:r>
          </a:p>
          <a:p>
            <a:endParaRPr lang="nl-NL" sz="1400" dirty="0"/>
          </a:p>
          <a:p>
            <a:endParaRPr lang="nl-NL" sz="1400" dirty="0"/>
          </a:p>
          <a:p>
            <a:endParaRPr lang="nl-NL" sz="1400" dirty="0"/>
          </a:p>
          <a:p>
            <a:endParaRPr lang="nl-NL" sz="1400" dirty="0"/>
          </a:p>
        </p:txBody>
      </p:sp>
    </p:spTree>
    <p:extLst>
      <p:ext uri="{BB962C8B-B14F-4D97-AF65-F5344CB8AC3E}">
        <p14:creationId xmlns:p14="http://schemas.microsoft.com/office/powerpoint/2010/main" val="41505132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2000"/>
                <a:hueMod val="108000"/>
                <a:satMod val="164000"/>
                <a:lumMod val="69000"/>
              </a:schemeClr>
              <a:schemeClr val="bg2">
                <a:tint val="96000"/>
                <a:hueMod val="90000"/>
                <a:satMod val="130000"/>
                <a:lumMod val="134000"/>
              </a:schemeClr>
            </a:duotone>
          </a:blip>
          <a:stretch/>
        </a:blip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7594FC8B-8CD2-407F-94F1-9C71F5AEC2B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11" name="Picture 10">
            <a:extLst>
              <a:ext uri="{FF2B5EF4-FFF2-40B4-BE49-F238E27FC236}">
                <a16:creationId xmlns:a16="http://schemas.microsoft.com/office/drawing/2014/main" id="{DBABC971-8D40-4A4F-AC60-28B9172789B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3" name="Oval 12">
            <a:extLst>
              <a:ext uri="{FF2B5EF4-FFF2-40B4-BE49-F238E27FC236}">
                <a16:creationId xmlns:a16="http://schemas.microsoft.com/office/drawing/2014/main" id="{B9C04DC5-313B-4FE4-B868-5672A37641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15" name="Picture 14">
            <a:extLst>
              <a:ext uri="{FF2B5EF4-FFF2-40B4-BE49-F238E27FC236}">
                <a16:creationId xmlns:a16="http://schemas.microsoft.com/office/drawing/2014/main" id="{791AE23E-90C9-4963-96E2-8DADBFC3BC0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7" name="Picture 16">
            <a:extLst>
              <a:ext uri="{FF2B5EF4-FFF2-40B4-BE49-F238E27FC236}">
                <a16:creationId xmlns:a16="http://schemas.microsoft.com/office/drawing/2014/main" id="{C5F93E90-4379-4AAC-B021-E5FA6D974AE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6">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9" name="Rectangle 18">
            <a:extLst>
              <a:ext uri="{FF2B5EF4-FFF2-40B4-BE49-F238E27FC236}">
                <a16:creationId xmlns:a16="http://schemas.microsoft.com/office/drawing/2014/main" id="{329FDD08-42D8-4AFF-90E5-5DAA5BC4CB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el 1">
            <a:extLst>
              <a:ext uri="{FF2B5EF4-FFF2-40B4-BE49-F238E27FC236}">
                <a16:creationId xmlns:a16="http://schemas.microsoft.com/office/drawing/2014/main" id="{190F2CCD-E7FD-45E6-B495-CF9B318DEF48}"/>
              </a:ext>
            </a:extLst>
          </p:cNvPr>
          <p:cNvSpPr>
            <a:spLocks noGrp="1"/>
          </p:cNvSpPr>
          <p:nvPr>
            <p:ph type="title"/>
          </p:nvPr>
        </p:nvSpPr>
        <p:spPr>
          <a:xfrm>
            <a:off x="643855" y="1447799"/>
            <a:ext cx="3108626" cy="1444752"/>
          </a:xfrm>
        </p:spPr>
        <p:txBody>
          <a:bodyPr vert="horz" lIns="91440" tIns="45720" rIns="91440" bIns="45720" rtlCol="0" anchor="b">
            <a:normAutofit/>
          </a:bodyPr>
          <a:lstStyle/>
          <a:p>
            <a:pPr>
              <a:lnSpc>
                <a:spcPct val="90000"/>
              </a:lnSpc>
            </a:pPr>
            <a:r>
              <a:rPr lang="en-US" sz="3200" dirty="0"/>
              <a:t>.</a:t>
            </a:r>
          </a:p>
        </p:txBody>
      </p:sp>
      <p:sp>
        <p:nvSpPr>
          <p:cNvPr id="21" name="Freeform 11">
            <a:extLst>
              <a:ext uri="{FF2B5EF4-FFF2-40B4-BE49-F238E27FC236}">
                <a16:creationId xmlns:a16="http://schemas.microsoft.com/office/drawing/2014/main" id="{2FEA51AE-2D18-46BE-B2CA-B90B131689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48110" y="-1"/>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1">
              <a:alpha val="20000"/>
            </a:schemeClr>
          </a:solidFill>
          <a:ln>
            <a:noFill/>
          </a:ln>
        </p:spPr>
        <p:txBody>
          <a:bodyPr rtlCol="0" anchor="ctr"/>
          <a:lstStyle/>
          <a:p>
            <a:pPr algn="ctr"/>
            <a:endParaRPr lang="en-US"/>
          </a:p>
        </p:txBody>
      </p:sp>
      <p:sp>
        <p:nvSpPr>
          <p:cNvPr id="23" name="Rectangle 22">
            <a:extLst>
              <a:ext uri="{FF2B5EF4-FFF2-40B4-BE49-F238E27FC236}">
                <a16:creationId xmlns:a16="http://schemas.microsoft.com/office/drawing/2014/main" id="{5E6A537E-C106-45AE-9BBB-3CE5594418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9056" y="0"/>
            <a:ext cx="7552944"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5">
            <a:extLst>
              <a:ext uri="{FF2B5EF4-FFF2-40B4-BE49-F238E27FC236}">
                <a16:creationId xmlns:a16="http://schemas.microsoft.com/office/drawing/2014/main" id="{F918BA52-E4A7-4EEC-898E-C49023767C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1404667" y="2756642"/>
            <a:ext cx="6858000" cy="1344715"/>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rgbClr val="FFFFFF"/>
          </a:solidFill>
          <a:ln>
            <a:noFill/>
          </a:ln>
        </p:spPr>
      </p:sp>
      <p:sp>
        <p:nvSpPr>
          <p:cNvPr id="27" name="Rectangle 26">
            <a:extLst>
              <a:ext uri="{FF2B5EF4-FFF2-40B4-BE49-F238E27FC236}">
                <a16:creationId xmlns:a16="http://schemas.microsoft.com/office/drawing/2014/main" id="{86D3F3B7-282C-4DDC-AD1B-C497F2942B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Tijdelijke aanduiding voor tekst 2">
            <a:extLst>
              <a:ext uri="{FF2B5EF4-FFF2-40B4-BE49-F238E27FC236}">
                <a16:creationId xmlns:a16="http://schemas.microsoft.com/office/drawing/2014/main" id="{5867CEF7-5334-4DF3-BEC7-1771F0DA2267}"/>
              </a:ext>
            </a:extLst>
          </p:cNvPr>
          <p:cNvSpPr>
            <a:spLocks noGrp="1"/>
          </p:cNvSpPr>
          <p:nvPr>
            <p:ph type="body" sz="half" idx="2"/>
          </p:nvPr>
        </p:nvSpPr>
        <p:spPr>
          <a:xfrm>
            <a:off x="643855" y="3072385"/>
            <a:ext cx="3108057" cy="2947415"/>
          </a:xfrm>
        </p:spPr>
        <p:txBody>
          <a:bodyPr vert="horz" lIns="91440" tIns="45720" rIns="91440" bIns="45720" rtlCol="0">
            <a:normAutofit/>
          </a:bodyPr>
          <a:lstStyle/>
          <a:p>
            <a:pPr>
              <a:buFont typeface="Wingdings 3" charset="2"/>
              <a:buChar char=""/>
            </a:pPr>
            <a:r>
              <a:rPr lang="en-US" sz="1600" b="1" dirty="0"/>
              <a:t>IV.4 </a:t>
            </a:r>
            <a:r>
              <a:rPr lang="en-US" sz="1600" b="1" dirty="0" err="1"/>
              <a:t>Verdelingen</a:t>
            </a:r>
            <a:r>
              <a:rPr lang="en-US" sz="1600" b="1" dirty="0"/>
              <a:t> </a:t>
            </a:r>
            <a:r>
              <a:rPr lang="en-US" sz="1600" b="1" dirty="0" err="1"/>
              <a:t>mbt</a:t>
            </a:r>
            <a:r>
              <a:rPr lang="en-US" sz="1600" b="1" dirty="0"/>
              <a:t> </a:t>
            </a:r>
            <a:r>
              <a:rPr lang="en-US" sz="1600" b="1" dirty="0" err="1"/>
              <a:t>euthanasie</a:t>
            </a:r>
            <a:r>
              <a:rPr lang="en-US" sz="1600" b="1" dirty="0"/>
              <a:t> in 2019</a:t>
            </a:r>
          </a:p>
        </p:txBody>
      </p:sp>
      <p:pic>
        <p:nvPicPr>
          <p:cNvPr id="4" name="Afbeelding 3">
            <a:extLst>
              <a:ext uri="{FF2B5EF4-FFF2-40B4-BE49-F238E27FC236}">
                <a16:creationId xmlns:a16="http://schemas.microsoft.com/office/drawing/2014/main" id="{82BD8E90-17AC-469A-B22A-B1184C842FDF}"/>
              </a:ext>
            </a:extLst>
          </p:cNvPr>
          <p:cNvPicPr>
            <a:picLocks noChangeAspect="1"/>
          </p:cNvPicPr>
          <p:nvPr/>
        </p:nvPicPr>
        <p:blipFill>
          <a:blip r:embed="rId7"/>
          <a:stretch>
            <a:fillRect/>
          </a:stretch>
        </p:blipFill>
        <p:spPr>
          <a:xfrm>
            <a:off x="5048451" y="3207499"/>
            <a:ext cx="6495847" cy="1052601"/>
          </a:xfrm>
          <a:prstGeom prst="rect">
            <a:avLst/>
          </a:prstGeom>
          <a:effectLst/>
        </p:spPr>
      </p:pic>
    </p:spTree>
    <p:extLst>
      <p:ext uri="{BB962C8B-B14F-4D97-AF65-F5344CB8AC3E}">
        <p14:creationId xmlns:p14="http://schemas.microsoft.com/office/powerpoint/2010/main" val="24310417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6AB9DE-9A7B-48A0-8779-C1F30F0E20A2}"/>
              </a:ext>
            </a:extLst>
          </p:cNvPr>
          <p:cNvSpPr>
            <a:spLocks noGrp="1"/>
          </p:cNvSpPr>
          <p:nvPr>
            <p:ph type="title"/>
          </p:nvPr>
        </p:nvSpPr>
        <p:spPr>
          <a:xfrm>
            <a:off x="1154954" y="309465"/>
            <a:ext cx="8825659" cy="632927"/>
          </a:xfrm>
        </p:spPr>
        <p:txBody>
          <a:bodyPr/>
          <a:lstStyle/>
          <a:p>
            <a:r>
              <a:rPr lang="nl-NL" sz="3600" dirty="0"/>
              <a:t>V. </a:t>
            </a:r>
            <a:r>
              <a:rPr lang="nl-NL" sz="3600" dirty="0" err="1"/>
              <a:t>Controversiele</a:t>
            </a:r>
            <a:r>
              <a:rPr lang="nl-NL" sz="3600" dirty="0"/>
              <a:t> casus</a:t>
            </a:r>
          </a:p>
        </p:txBody>
      </p:sp>
      <p:sp>
        <p:nvSpPr>
          <p:cNvPr id="3" name="Tijdelijke aanduiding voor tekst 2">
            <a:extLst>
              <a:ext uri="{FF2B5EF4-FFF2-40B4-BE49-F238E27FC236}">
                <a16:creationId xmlns:a16="http://schemas.microsoft.com/office/drawing/2014/main" id="{B491D651-D4F9-4414-8BA8-046FDB9B28A8}"/>
              </a:ext>
            </a:extLst>
          </p:cNvPr>
          <p:cNvSpPr>
            <a:spLocks noGrp="1"/>
          </p:cNvSpPr>
          <p:nvPr>
            <p:ph type="body" sz="half" idx="2"/>
          </p:nvPr>
        </p:nvSpPr>
        <p:spPr>
          <a:xfrm>
            <a:off x="1154954" y="2584579"/>
            <a:ext cx="8825659" cy="2362200"/>
          </a:xfrm>
        </p:spPr>
        <p:txBody>
          <a:bodyPr>
            <a:noAutofit/>
          </a:bodyPr>
          <a:lstStyle/>
          <a:p>
            <a:r>
              <a:rPr lang="nl-NL" sz="1400" dirty="0"/>
              <a:t>Sinds het invoeren van de ‘euthanasiewet’ heeft het openbaar ministerie 1 maal besloten tot strafrechtelijke vervolging over te gaan. Dit betreft een casus die in de regio Haaglanden heeft plaatsgevonden in 2016. De casus</a:t>
            </a:r>
          </a:p>
          <a:p>
            <a:r>
              <a:rPr lang="nl-NL" sz="1400" dirty="0"/>
              <a:t>In deze zaak werd een specialist ouderengeneeskunde, die op 22 april 2016 euthanasie uitvoerde bij een 74-jarige diep demente patiënte strafrechtelijk vervolgd. De patiënte was wilsonbekwaam. </a:t>
            </a:r>
          </a:p>
          <a:p>
            <a:r>
              <a:rPr lang="nl-NL" sz="1400" dirty="0"/>
              <a:t>Vlak nadat patiënte de diagnose Alzheimer kreeg, tekende zij een euthanasieverzoek. Enige tijd later schreef en ondertekende zij een herziene wilsverklaring, waarin zij onder andere aangaf dat zij gebruik wilde maken van haar wettelijke recht om euthanasie toe te passen wanneer zij de tijd daarvoor rijp zou achten. Verder gaf patiënt in deze verklaring aan dat zij beslist niet geplaatst wilde worden in een instelling voor demente bejaarden. </a:t>
            </a:r>
          </a:p>
          <a:p>
            <a:r>
              <a:rPr lang="nl-NL" sz="1400" dirty="0"/>
              <a:t>In januari 2016 was patiënte voor het laatst bij de huisarts. Ze was toen niet meer wilsbekwaam. In maart 2016 werd patiënte opgenomen in een verpleeghuis waar de specialist ouderengeneeskunde toen werkte. De arts heeft toen niet alleen het medisch dossier van patiënte doorgenomen, maar ook gesprekken met onder meer patiënte, met de huisarts, met het behandelteam in het verpleeghuis en met de familie gevoerd. De arts heeft over de toestand van patiënte (diep dement en medicijnen om haar toestand wat te verlichten hielpen niet) het oordeel ingewonnen van twee SCEN-artsen (onafhankelijke artsen), die geoordeeld hebben dat het euthanasieverzoek van patiënte aan alle wettelijke eisen voldeed. Op 22 april 2016 heeft de arts patiënte euthanasie verleend en melding daarvan gemaakt aan de gemeentelijk lijkschouwer, waarna de zaak conform standaard praktijk ter toetsing aan de RTE werd voorgelegd. </a:t>
            </a:r>
          </a:p>
        </p:txBody>
      </p:sp>
    </p:spTree>
    <p:extLst>
      <p:ext uri="{BB962C8B-B14F-4D97-AF65-F5344CB8AC3E}">
        <p14:creationId xmlns:p14="http://schemas.microsoft.com/office/powerpoint/2010/main" val="21192570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vak 4">
            <a:extLst>
              <a:ext uri="{FF2B5EF4-FFF2-40B4-BE49-F238E27FC236}">
                <a16:creationId xmlns:a16="http://schemas.microsoft.com/office/drawing/2014/main" id="{21D1609D-1E05-4F93-8E4D-1EE9106285FC}"/>
              </a:ext>
            </a:extLst>
          </p:cNvPr>
          <p:cNvSpPr txBox="1"/>
          <p:nvPr/>
        </p:nvSpPr>
        <p:spPr>
          <a:xfrm>
            <a:off x="559837" y="880513"/>
            <a:ext cx="10151706" cy="4185761"/>
          </a:xfrm>
          <a:prstGeom prst="rect">
            <a:avLst/>
          </a:prstGeom>
          <a:noFill/>
        </p:spPr>
        <p:txBody>
          <a:bodyPr wrap="square">
            <a:spAutoFit/>
          </a:bodyPr>
          <a:lstStyle/>
          <a:p>
            <a:r>
              <a:rPr lang="nl-NL" sz="1400" b="1" dirty="0"/>
              <a:t>Oordeel RTE en tuchtcollege</a:t>
            </a:r>
          </a:p>
          <a:p>
            <a:r>
              <a:rPr lang="nl-NL" sz="1400" dirty="0"/>
              <a:t>De RTE oordeelde dat de arts vanwege de niet eenduidige wilsverklaringen niet tot de overtuiging had mogen komen dat er sprake was van een vrijwillig en weloverwogen verzoek tot euthanasie van de patiënte en dat de euthanasie niet zorgvuldig was uitgevoerd. De arts had zonder patiënte daarover in te lichten </a:t>
            </a:r>
            <a:r>
              <a:rPr lang="nl-NL" sz="1400" dirty="0" err="1"/>
              <a:t>dormicum</a:t>
            </a:r>
            <a:r>
              <a:rPr lang="nl-NL" sz="1400" dirty="0"/>
              <a:t> in haar koffie gedaan als sedativum alvorens de euthanasie uit te voeren en had patiënte niet verteld dat de euthanasie uitgevoerd zou gaan worden.</a:t>
            </a:r>
          </a:p>
          <a:p>
            <a:endParaRPr lang="nl-NL" sz="1400" dirty="0"/>
          </a:p>
          <a:p>
            <a:r>
              <a:rPr lang="nl-NL" sz="1400" dirty="0"/>
              <a:t>Nadat de RTE tot de conclusie “niet voldaan aan de zorgvuldigheidseisen” was gekomen is de zaak – ook weer conform standaard procedure - voorgelegd aan de Inspectie voor de Gezondheidszorg en Jeugd (IGJ) en aan het college van Procureurs Generaal (hoogste college van het OM). </a:t>
            </a:r>
          </a:p>
          <a:p>
            <a:endParaRPr lang="nl-NL" sz="1400" dirty="0"/>
          </a:p>
          <a:p>
            <a:r>
              <a:rPr lang="nl-NL" sz="1400" b="1" dirty="0"/>
              <a:t>Standpunt OM</a:t>
            </a:r>
          </a:p>
          <a:p>
            <a:r>
              <a:rPr lang="nl-NL" sz="1400" dirty="0"/>
              <a:t>Na een strafrechtelijk onderzoek door het college van Procureurs Generaal kwam het OM tot het oordeel dat de arts onder andere niet volgens de normen en de wettelijke zorgvuldigheidseisen gehandeld heeft door enkel te vertrouwen op de wilsverklaring van patiënte en niet meer te verifiëren bij de patiënte of ze nog steeds dood wilde. Het OM is van oordeel dat de specialist ouderengeneeskunde nadrukkelijker met de vergevorderd demente patiënte in gesprek had moeten gaan. De rechtbank is het op dit punt echter niet eens met het OM. </a:t>
            </a:r>
          </a:p>
          <a:p>
            <a:endParaRPr lang="nl-NL" sz="1400" dirty="0"/>
          </a:p>
          <a:p>
            <a:endParaRPr lang="nl-NL" sz="1400" dirty="0"/>
          </a:p>
        </p:txBody>
      </p:sp>
    </p:spTree>
    <p:extLst>
      <p:ext uri="{BB962C8B-B14F-4D97-AF65-F5344CB8AC3E}">
        <p14:creationId xmlns:p14="http://schemas.microsoft.com/office/powerpoint/2010/main" val="16984004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2EF0DD38-0520-43ED-8DA2-E653C6179330}"/>
              </a:ext>
            </a:extLst>
          </p:cNvPr>
          <p:cNvSpPr txBox="1"/>
          <p:nvPr/>
        </p:nvSpPr>
        <p:spPr>
          <a:xfrm>
            <a:off x="1017037" y="1566341"/>
            <a:ext cx="8707793" cy="4185761"/>
          </a:xfrm>
          <a:prstGeom prst="rect">
            <a:avLst/>
          </a:prstGeom>
          <a:noFill/>
        </p:spPr>
        <p:txBody>
          <a:bodyPr wrap="square">
            <a:spAutoFit/>
          </a:bodyPr>
          <a:lstStyle/>
          <a:p>
            <a:r>
              <a:rPr lang="nl-NL" sz="1400" b="1" dirty="0"/>
              <a:t>Oordeel rechtbank </a:t>
            </a:r>
          </a:p>
          <a:p>
            <a:r>
              <a:rPr lang="nl-NL" sz="1400" dirty="0"/>
              <a:t>In de uitspraak d.d. 11 september 2019 van de rechtbank Den Haag staat:</a:t>
            </a:r>
          </a:p>
          <a:p>
            <a:r>
              <a:rPr lang="nl-NL" sz="1400" dirty="0"/>
              <a:t>“De rechtbank is van oordeel dat, gegeven de diep demente toestand waarin de patiënte zich inmiddels bevond, op de verdachte niet de plicht rustte te informeren naar de actuele levens- of stervenswens van de patiënte. Daarmee wordt een eis gesteld die de wet niet kent. De specifieke positie van de wilsonbekwame patiënt brengt met zich dat mondelinge verificatie van zijn wens en zijn lijden niet mogelijk is. Met die eis zou afbreuk worden gedaan aan de wilsverklaring, die nu juist bedoeld is voor de situatie dat datgene die de wilsverklaring heeft afgegeven in een situatie van ondraaglijk en uitzichtloos lijden zal geraken en niet langer in staat is zijn wil te uiten.”</a:t>
            </a:r>
          </a:p>
          <a:p>
            <a:endParaRPr lang="nl-NL" sz="1400" dirty="0"/>
          </a:p>
          <a:p>
            <a:r>
              <a:rPr lang="nl-NL" sz="1400" dirty="0"/>
              <a:t>De rechtbank die bij euthanasie gaat over de juridische vragen die in dat kader spelen, overweegt in de uitspraak ook ermee bekend te zijn dat in de medische wereld richtlijnen zijn opgesteld over het medisch handelen bij euthanasie waarin het standpunt wordt ingenomen dat de behandelend arts ook bij wilsonbekwamen nog wel moet proberen het standpunt van de patiënt over diens actuele euthanasiewens te verifiëren. Dat standpunt is echter – zo geeft de rechtbank aan – zoals blijkt uit de wetsgeschiedenis, strenger dan de wet. De rechtbank vermag de noodzaak niet in te zien om met een wilsonbekwaam iemand met een euthanasieverklaring te gaan spreken over zijn of haar in die verklaring aangegeven stervenswens, laat staan dat daar een juridische plicht toe bestaat.</a:t>
            </a:r>
          </a:p>
        </p:txBody>
      </p:sp>
    </p:spTree>
    <p:extLst>
      <p:ext uri="{BB962C8B-B14F-4D97-AF65-F5344CB8AC3E}">
        <p14:creationId xmlns:p14="http://schemas.microsoft.com/office/powerpoint/2010/main" val="14729226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6FF9698C-14B8-4C09-8F45-B51BC8E0A082}"/>
              </a:ext>
            </a:extLst>
          </p:cNvPr>
          <p:cNvSpPr txBox="1"/>
          <p:nvPr/>
        </p:nvSpPr>
        <p:spPr>
          <a:xfrm>
            <a:off x="1441554" y="1154243"/>
            <a:ext cx="9308892" cy="1200329"/>
          </a:xfrm>
          <a:prstGeom prst="rect">
            <a:avLst/>
          </a:prstGeom>
          <a:noFill/>
        </p:spPr>
        <p:txBody>
          <a:bodyPr wrap="square">
            <a:spAutoFit/>
          </a:bodyPr>
          <a:lstStyle/>
          <a:p>
            <a:r>
              <a:rPr lang="nl-NL" dirty="0"/>
              <a:t>The end</a:t>
            </a:r>
          </a:p>
          <a:p>
            <a:endParaRPr lang="nl-NL" dirty="0"/>
          </a:p>
          <a:p>
            <a:r>
              <a:rPr lang="nl-NL" dirty="0"/>
              <a:t>Vragen?</a:t>
            </a:r>
          </a:p>
          <a:p>
            <a:r>
              <a:rPr lang="nl-NL"/>
              <a:t>Discussie?</a:t>
            </a:r>
            <a:endParaRPr lang="nl-NL" dirty="0"/>
          </a:p>
        </p:txBody>
      </p:sp>
    </p:spTree>
    <p:extLst>
      <p:ext uri="{BB962C8B-B14F-4D97-AF65-F5344CB8AC3E}">
        <p14:creationId xmlns:p14="http://schemas.microsoft.com/office/powerpoint/2010/main" val="22414000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13179FA-0F66-46D0-9568-94E11F33B1CE}"/>
              </a:ext>
            </a:extLst>
          </p:cNvPr>
          <p:cNvSpPr>
            <a:spLocks noGrp="1"/>
          </p:cNvSpPr>
          <p:nvPr>
            <p:ph type="title"/>
          </p:nvPr>
        </p:nvSpPr>
        <p:spPr>
          <a:xfrm>
            <a:off x="645130" y="182130"/>
            <a:ext cx="9404723" cy="564319"/>
          </a:xfrm>
        </p:spPr>
        <p:txBody>
          <a:bodyPr/>
          <a:lstStyle/>
          <a:p>
            <a:pPr algn="ctr"/>
            <a:r>
              <a:rPr lang="nl-NL" sz="3600" dirty="0"/>
              <a:t>Inhoudsopgave 2/2</a:t>
            </a:r>
          </a:p>
        </p:txBody>
      </p:sp>
      <p:sp>
        <p:nvSpPr>
          <p:cNvPr id="3" name="Tijdelijke aanduiding voor inhoud 2">
            <a:extLst>
              <a:ext uri="{FF2B5EF4-FFF2-40B4-BE49-F238E27FC236}">
                <a16:creationId xmlns:a16="http://schemas.microsoft.com/office/drawing/2014/main" id="{A8F97372-82A5-485A-8160-3D2C2954A153}"/>
              </a:ext>
            </a:extLst>
          </p:cNvPr>
          <p:cNvSpPr>
            <a:spLocks noGrp="1"/>
          </p:cNvSpPr>
          <p:nvPr>
            <p:ph idx="1"/>
          </p:nvPr>
        </p:nvSpPr>
        <p:spPr>
          <a:xfrm>
            <a:off x="1103312" y="813318"/>
            <a:ext cx="8946541" cy="5231363"/>
          </a:xfrm>
        </p:spPr>
        <p:txBody>
          <a:bodyPr>
            <a:noAutofit/>
          </a:bodyPr>
          <a:lstStyle/>
          <a:p>
            <a:r>
              <a:rPr lang="nl-NL" sz="1400" dirty="0"/>
              <a:t>IV	Euthanasie in cijfers. </a:t>
            </a:r>
          </a:p>
          <a:p>
            <a:pPr marL="0" indent="0">
              <a:buNone/>
            </a:pPr>
            <a:r>
              <a:rPr lang="nl-NL" sz="1400" dirty="0"/>
              <a:t>IV.1		Aantal gevallen euthanasie in de regio Haaglanden 2016-2019</a:t>
            </a:r>
          </a:p>
          <a:p>
            <a:pPr marL="0" indent="0">
              <a:buNone/>
            </a:pPr>
            <a:r>
              <a:rPr lang="nl-NL" sz="1400" dirty="0"/>
              <a:t>IV.2		Aantal gevallen euthanasie in Coronajaar 2020 versus het gemiddelde van de  periode 2016-2019 voor de regio Haaglanden</a:t>
            </a:r>
          </a:p>
          <a:p>
            <a:pPr marL="0" indent="0">
              <a:buNone/>
            </a:pPr>
            <a:endParaRPr lang="nl-NL" sz="1400" dirty="0"/>
          </a:p>
          <a:p>
            <a:pPr marL="0" indent="0">
              <a:buNone/>
            </a:pPr>
            <a:r>
              <a:rPr lang="nl-NL" sz="1400" dirty="0"/>
              <a:t>IV.3		2019 Landelijk versus Haaglanden</a:t>
            </a:r>
          </a:p>
          <a:p>
            <a:pPr marL="0" indent="0">
              <a:buNone/>
            </a:pPr>
            <a:r>
              <a:rPr lang="nl-NL" sz="1400" dirty="0"/>
              <a:t>IV.4		Verdelingen </a:t>
            </a:r>
            <a:r>
              <a:rPr lang="nl-NL" sz="1400" dirty="0" err="1"/>
              <a:t>mbt</a:t>
            </a:r>
            <a:r>
              <a:rPr lang="nl-NL" sz="1400" dirty="0"/>
              <a:t> euthanasie in 2019</a:t>
            </a:r>
          </a:p>
          <a:p>
            <a:pPr marL="0" indent="0">
              <a:buNone/>
            </a:pPr>
            <a:endParaRPr lang="nl-NL" sz="1400" dirty="0"/>
          </a:p>
          <a:p>
            <a:r>
              <a:rPr lang="nl-NL" sz="1400" dirty="0"/>
              <a:t>V	Controversiële casus</a:t>
            </a:r>
          </a:p>
          <a:p>
            <a:endParaRPr lang="nl-NL" sz="1200" dirty="0"/>
          </a:p>
        </p:txBody>
      </p:sp>
    </p:spTree>
    <p:extLst>
      <p:ext uri="{BB962C8B-B14F-4D97-AF65-F5344CB8AC3E}">
        <p14:creationId xmlns:p14="http://schemas.microsoft.com/office/powerpoint/2010/main" val="4199450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95E776-4C4F-4D0D-A4F8-BB7CC7997A7D}"/>
              </a:ext>
            </a:extLst>
          </p:cNvPr>
          <p:cNvSpPr>
            <a:spLocks noGrp="1"/>
          </p:cNvSpPr>
          <p:nvPr>
            <p:ph type="title"/>
          </p:nvPr>
        </p:nvSpPr>
        <p:spPr>
          <a:xfrm>
            <a:off x="646111" y="452718"/>
            <a:ext cx="9404723" cy="807911"/>
          </a:xfrm>
        </p:spPr>
        <p:txBody>
          <a:bodyPr/>
          <a:lstStyle/>
          <a:p>
            <a:pPr algn="ctr"/>
            <a:r>
              <a:rPr lang="nl-NL" sz="3600" dirty="0"/>
              <a:t>I.1 Wet op de Lijkbezorging</a:t>
            </a:r>
          </a:p>
        </p:txBody>
      </p:sp>
      <p:sp>
        <p:nvSpPr>
          <p:cNvPr id="3" name="Tijdelijke aanduiding voor inhoud 2">
            <a:extLst>
              <a:ext uri="{FF2B5EF4-FFF2-40B4-BE49-F238E27FC236}">
                <a16:creationId xmlns:a16="http://schemas.microsoft.com/office/drawing/2014/main" id="{12AF6F6C-1263-4407-BB9E-5E39AD52FC89}"/>
              </a:ext>
            </a:extLst>
          </p:cNvPr>
          <p:cNvSpPr>
            <a:spLocks noGrp="1"/>
          </p:cNvSpPr>
          <p:nvPr>
            <p:ph idx="1"/>
          </p:nvPr>
        </p:nvSpPr>
        <p:spPr>
          <a:xfrm>
            <a:off x="1103312" y="1260629"/>
            <a:ext cx="8946541" cy="5504155"/>
          </a:xfrm>
        </p:spPr>
        <p:txBody>
          <a:bodyPr>
            <a:noAutofit/>
          </a:bodyPr>
          <a:lstStyle/>
          <a:p>
            <a:endParaRPr lang="nl-NL" sz="1400" b="1" dirty="0"/>
          </a:p>
          <a:p>
            <a:r>
              <a:rPr lang="nl-NL" sz="1400" b="1" dirty="0"/>
              <a:t>https://wetten.overheid.nl/</a:t>
            </a:r>
          </a:p>
          <a:p>
            <a:endParaRPr lang="nl-NL" sz="1400" b="1" dirty="0"/>
          </a:p>
          <a:p>
            <a:pPr marL="0" indent="0">
              <a:buNone/>
            </a:pPr>
            <a:r>
              <a:rPr lang="nl-NL" sz="1400" b="1" u="sng" dirty="0"/>
              <a:t>Artikel 3</a:t>
            </a:r>
          </a:p>
          <a:p>
            <a:pPr marL="0" indent="0">
              <a:buNone/>
            </a:pPr>
            <a:r>
              <a:rPr lang="nl-NL" sz="1400" dirty="0"/>
              <a:t>Lijkschouwing geschiedt, zo spoedig mogelijk na het overlijden, door de behandelende arts of door een gemeentelijke lijkschouwer.</a:t>
            </a:r>
          </a:p>
          <a:p>
            <a:endParaRPr lang="nl-NL" sz="1400" b="1" dirty="0"/>
          </a:p>
          <a:p>
            <a:endParaRPr lang="nl-NL" sz="1400" b="1" dirty="0"/>
          </a:p>
          <a:p>
            <a:endParaRPr lang="nl-NL" sz="1400" b="1" dirty="0"/>
          </a:p>
          <a:p>
            <a:pPr marL="0" indent="0">
              <a:buNone/>
            </a:pPr>
            <a:r>
              <a:rPr lang="nl-NL" sz="1400" b="1" u="sng" dirty="0"/>
              <a:t>Artikel 5</a:t>
            </a:r>
            <a:r>
              <a:rPr lang="nl-NL" sz="1400" dirty="0"/>
              <a:t>	   </a:t>
            </a:r>
          </a:p>
          <a:p>
            <a:pPr marL="0" indent="0">
              <a:buNone/>
            </a:pPr>
            <a:r>
              <a:rPr lang="nl-NL" sz="1400" dirty="0"/>
              <a:t>Uitsluitend artsen die als forensisch arts zijn ingeschreven in een daartoe gehouden register, worden benoemd als gemeentelijke lijkschouwer.</a:t>
            </a:r>
          </a:p>
          <a:p>
            <a:endParaRPr lang="nl-NL" sz="1400" dirty="0"/>
          </a:p>
        </p:txBody>
      </p:sp>
    </p:spTree>
    <p:extLst>
      <p:ext uri="{BB962C8B-B14F-4D97-AF65-F5344CB8AC3E}">
        <p14:creationId xmlns:p14="http://schemas.microsoft.com/office/powerpoint/2010/main" val="4273919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kstvak 6">
            <a:extLst>
              <a:ext uri="{FF2B5EF4-FFF2-40B4-BE49-F238E27FC236}">
                <a16:creationId xmlns:a16="http://schemas.microsoft.com/office/drawing/2014/main" id="{809C046A-EA63-4F34-84F0-422F1E1550F2}"/>
              </a:ext>
            </a:extLst>
          </p:cNvPr>
          <p:cNvSpPr txBox="1"/>
          <p:nvPr/>
        </p:nvSpPr>
        <p:spPr>
          <a:xfrm>
            <a:off x="514905" y="967667"/>
            <a:ext cx="9525740" cy="4985980"/>
          </a:xfrm>
          <a:prstGeom prst="rect">
            <a:avLst/>
          </a:prstGeom>
          <a:noFill/>
        </p:spPr>
        <p:txBody>
          <a:bodyPr wrap="square">
            <a:spAutoFit/>
          </a:bodyPr>
          <a:lstStyle/>
          <a:p>
            <a:r>
              <a:rPr lang="nl-NL" sz="1400" b="1" u="sng" dirty="0"/>
              <a:t>Artikel 7</a:t>
            </a:r>
          </a:p>
          <a:p>
            <a:endParaRPr lang="nl-NL" sz="1400" b="1" dirty="0"/>
          </a:p>
          <a:p>
            <a:endParaRPr lang="nl-NL" sz="1400" b="1" dirty="0"/>
          </a:p>
          <a:p>
            <a:r>
              <a:rPr lang="nl-NL" sz="1400" b="1" dirty="0"/>
              <a:t>Lid. 1. 	</a:t>
            </a:r>
            <a:r>
              <a:rPr lang="nl-NL" sz="1400" dirty="0"/>
              <a:t>Hij die de schouwing heeft verricht geeft een verklaring van overlijden af, indien hij ervan overtuigd is dat de dood is ingetreden ten gevolge van een natuurlijke oorzaak.</a:t>
            </a:r>
          </a:p>
          <a:p>
            <a:endParaRPr lang="nl-NL" sz="1400" dirty="0"/>
          </a:p>
          <a:p>
            <a:r>
              <a:rPr lang="nl-NL" sz="1400" b="1" dirty="0"/>
              <a:t>Lid. 2. 	</a:t>
            </a:r>
            <a:r>
              <a:rPr lang="nl-NL" sz="1400" dirty="0"/>
              <a:t>Indien het overlijden het gevolg was van de toepassing van levensbeëindiging op verzoek of hulp bij zelfdoding als bedoeld in artikel 293, tweede lid, onderscheidenlijk artikel 294, tweede lid, tweede volzin, van het Wetboek van Strafrecht dan wel artikel 306, tweede lid, onderscheidenlijk artikel 307, tweede lid, tweede volzin, van het Wetboek van Strafrecht BES, geeft de behandelende arts geen verklaring van overlijden af en doet hij van de oorzaak van dit overlijden onverwijld door invulling van een formulier </a:t>
            </a:r>
            <a:r>
              <a:rPr lang="nl-NL" sz="1200" i="1" dirty="0"/>
              <a:t>(In de praktijk neemt de arts telefonisch contact op met de gemeentelijk lijkschouwer. Per formulier zou onwerkbaar zijn.) </a:t>
            </a:r>
            <a:r>
              <a:rPr lang="nl-NL" sz="1400" dirty="0"/>
              <a:t>mededeling aan de gemeentelijke lijkschouwer of een der gemeentelijke lijkschouwers. Bij de mededeling voegt de arts een beredeneerd verslag inzake de inachtneming van de zorgvuldigheidseisen, bedoeld in artikel 2 van de Wet toetsing levensbeëindiging op verzoek en hulp bij zelfdoding.</a:t>
            </a:r>
          </a:p>
          <a:p>
            <a:endParaRPr lang="nl-NL" sz="1400" dirty="0"/>
          </a:p>
          <a:p>
            <a:r>
              <a:rPr lang="nl-NL" sz="1400" b="1" dirty="0"/>
              <a:t>Lid.3. 	</a:t>
            </a:r>
            <a:r>
              <a:rPr lang="nl-NL" sz="1400" dirty="0"/>
              <a:t>Indien de behandelende arts in andere gevallen dan die bedoeld in het tweede lid meent niet tot afgifte van een verklaring van overlijden te kunnen overgaan </a:t>
            </a:r>
            <a:r>
              <a:rPr lang="nl-NL" sz="1200" i="1" dirty="0"/>
              <a:t>(Hiermee wordt bedoeld dat de behandelend arts niet kan verklaren dat de dood is ingetreden t.g.v. een natuurlijke oorzaak), </a:t>
            </a:r>
            <a:r>
              <a:rPr lang="nl-NL" sz="1400" dirty="0"/>
              <a:t>doet hij hiervan onverwijld door invulling van een formulier mededeling aan de gemeentelijke lijkschouwer of een der gemeentelijke lijkschouwers.</a:t>
            </a:r>
          </a:p>
          <a:p>
            <a:endParaRPr lang="nl-NL" sz="1200" i="1" dirty="0"/>
          </a:p>
          <a:p>
            <a:endParaRPr lang="nl-NL" sz="1400" dirty="0"/>
          </a:p>
        </p:txBody>
      </p:sp>
    </p:spTree>
    <p:extLst>
      <p:ext uri="{BB962C8B-B14F-4D97-AF65-F5344CB8AC3E}">
        <p14:creationId xmlns:p14="http://schemas.microsoft.com/office/powerpoint/2010/main" val="16073322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kstvak 6">
            <a:extLst>
              <a:ext uri="{FF2B5EF4-FFF2-40B4-BE49-F238E27FC236}">
                <a16:creationId xmlns:a16="http://schemas.microsoft.com/office/drawing/2014/main" id="{F86052FB-AAA4-4901-B973-C7C68A73D2C1}"/>
              </a:ext>
            </a:extLst>
          </p:cNvPr>
          <p:cNvSpPr txBox="1"/>
          <p:nvPr/>
        </p:nvSpPr>
        <p:spPr>
          <a:xfrm>
            <a:off x="754602" y="488830"/>
            <a:ext cx="8930936" cy="5355312"/>
          </a:xfrm>
          <a:prstGeom prst="rect">
            <a:avLst/>
          </a:prstGeom>
          <a:noFill/>
        </p:spPr>
        <p:txBody>
          <a:bodyPr wrap="square">
            <a:spAutoFit/>
          </a:bodyPr>
          <a:lstStyle/>
          <a:p>
            <a:r>
              <a:rPr lang="nl-NL" sz="1400" b="1" u="sng" dirty="0"/>
              <a:t>Artikel 10</a:t>
            </a:r>
          </a:p>
          <a:p>
            <a:endParaRPr lang="nl-NL" sz="1400" b="1" dirty="0"/>
          </a:p>
          <a:p>
            <a:r>
              <a:rPr lang="nl-NL" sz="1400" b="1" dirty="0"/>
              <a:t>Lid.1</a:t>
            </a:r>
            <a:r>
              <a:rPr lang="nl-NL" sz="1400" dirty="0"/>
              <a:t>.		Indien de gemeentelijke lijkschouwer meent niet tot afgifte van een verklaring van overlijden te kunnen overgaan, brengt hij door invulling van een formulier onverwijld verslag uit aan de officier van justitie en waarschuwt hij onverwijld de ambtenaar van de burgerlijke stand.</a:t>
            </a:r>
          </a:p>
          <a:p>
            <a:r>
              <a:rPr lang="nl-NL" sz="1200" i="1" dirty="0"/>
              <a:t>(ook hiermee wordt bedoeld dat als de gemeentelijk lijkschouwer niet kan verklaren dat de dood is ingetreden t.g.v. een natuurlijke oorzaak er sprake is van een niet natuurlijk overlijden, in dat geval zal overlegd worden met de OvJ </a:t>
            </a:r>
            <a:r>
              <a:rPr lang="nl-NL" sz="1200" i="1" dirty="0" err="1"/>
              <a:t>ivm</a:t>
            </a:r>
            <a:r>
              <a:rPr lang="nl-NL" sz="1200" i="1" dirty="0"/>
              <a:t> de vrijgave van het lichaam of eventueel geïndiceerd verder onderzoek zoals een gerechtelijke sectie. De bijbehorende formulieren worden op een later tijdstip verzonden)</a:t>
            </a:r>
          </a:p>
          <a:p>
            <a:endParaRPr lang="nl-NL" sz="1400" dirty="0"/>
          </a:p>
          <a:p>
            <a:r>
              <a:rPr lang="nl-NL" sz="1400" b="1" dirty="0"/>
              <a:t>Lid.2</a:t>
            </a:r>
            <a:r>
              <a:rPr lang="nl-NL" sz="1400" dirty="0"/>
              <a:t>.		Onverminderd het eerste lid brengt de gemeentelijke lijkschouwer, indien sprake is van een mededeling als bedoeld in artikel 7, tweede lid, door invulling van een formulier onverwijld verslag uit aan de regionale toetsingscommissie bedoeld in artikel 3 van de Wet toetsing levensbeëindiging op verzoek en hulp bij zelfdoding. Hij zendt het beredeneerd verslag als bedoeld in artikel 7, tweede lid, mee.</a:t>
            </a:r>
          </a:p>
          <a:p>
            <a:endParaRPr lang="nl-NL" sz="1400" dirty="0"/>
          </a:p>
          <a:p>
            <a:r>
              <a:rPr lang="nl-NL" sz="1400" b="1" u="sng" dirty="0"/>
              <a:t>Artikel 12</a:t>
            </a:r>
            <a:r>
              <a:rPr lang="nl-NL" sz="1400" dirty="0"/>
              <a:t>     </a:t>
            </a:r>
          </a:p>
          <a:p>
            <a:r>
              <a:rPr lang="nl-NL" sz="1400" dirty="0"/>
              <a:t>De ambtenaar van de burgerlijke stand verleent geen verlof tot begraving of crematie indien hij niet beschikt over een verklaring van overlijden, afgegeven door de behandelende arts of een gemeentelijke lijkschouwer, dan wel een verklaring waaruit blijkt van geen bezwaar van de officier van justitie tegen begraving of crematie. Indien de officier van justitie in de gevallen als bedoeld in artikel 7, tweede lid, meent niet tot de afgifte van een verklaring van geen bezwaar tegen begraving of crematie te kunnen overgaan, stelt hij de gemeentelijke lijkschouwer en de regionale toetsingscommissie bedoeld in artikel 3 van de Wet toetsing levensbeëindiging op verzoek en hulp bij zelfdoding, hiervan onverwijld in kennis</a:t>
            </a:r>
          </a:p>
        </p:txBody>
      </p:sp>
    </p:spTree>
    <p:extLst>
      <p:ext uri="{BB962C8B-B14F-4D97-AF65-F5344CB8AC3E}">
        <p14:creationId xmlns:p14="http://schemas.microsoft.com/office/powerpoint/2010/main" val="7059417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8310DC37-AE1D-408F-9CFE-54F62DE05175}"/>
              </a:ext>
            </a:extLst>
          </p:cNvPr>
          <p:cNvSpPr>
            <a:spLocks noGrp="1"/>
          </p:cNvSpPr>
          <p:nvPr>
            <p:ph type="title"/>
          </p:nvPr>
        </p:nvSpPr>
        <p:spPr>
          <a:xfrm>
            <a:off x="1030667" y="338091"/>
            <a:ext cx="8825659" cy="949171"/>
          </a:xfrm>
        </p:spPr>
        <p:txBody>
          <a:bodyPr/>
          <a:lstStyle/>
          <a:p>
            <a:pPr algn="ctr"/>
            <a:r>
              <a:rPr lang="nl-NL" sz="3600" dirty="0"/>
              <a:t>I.2 Wetboek van Strafrecht</a:t>
            </a:r>
            <a:br>
              <a:rPr lang="nl-NL" dirty="0"/>
            </a:br>
            <a:endParaRPr lang="nl-NL" dirty="0"/>
          </a:p>
        </p:txBody>
      </p:sp>
      <p:sp>
        <p:nvSpPr>
          <p:cNvPr id="5" name="Tijdelijke aanduiding voor tekst 4">
            <a:extLst>
              <a:ext uri="{FF2B5EF4-FFF2-40B4-BE49-F238E27FC236}">
                <a16:creationId xmlns:a16="http://schemas.microsoft.com/office/drawing/2014/main" id="{2B4E9D68-E493-4D91-B5B7-5A4C35D6849E}"/>
              </a:ext>
            </a:extLst>
          </p:cNvPr>
          <p:cNvSpPr>
            <a:spLocks noGrp="1"/>
          </p:cNvSpPr>
          <p:nvPr>
            <p:ph type="body" sz="half" idx="2"/>
          </p:nvPr>
        </p:nvSpPr>
        <p:spPr>
          <a:xfrm>
            <a:off x="1030667" y="1349406"/>
            <a:ext cx="9516005" cy="5170503"/>
          </a:xfrm>
        </p:spPr>
        <p:txBody>
          <a:bodyPr>
            <a:noAutofit/>
          </a:bodyPr>
          <a:lstStyle/>
          <a:p>
            <a:r>
              <a:rPr lang="nl-NL" sz="1400" dirty="0"/>
              <a:t>Artikel 293	      </a:t>
            </a:r>
          </a:p>
          <a:p>
            <a:r>
              <a:rPr lang="nl-NL" sz="1400" dirty="0"/>
              <a:t>1	Hij die opzettelijk het leven van een ander op diens uitdrukkelijk en ernstig verlangen beëindigt, wordt gestraft met een gevangenisstraf van ten hoogste twaalf jaren of geldboete van de vijfde categorie.</a:t>
            </a:r>
          </a:p>
          <a:p>
            <a:endParaRPr lang="nl-NL" sz="1400" dirty="0"/>
          </a:p>
          <a:p>
            <a:r>
              <a:rPr lang="nl-NL" sz="1400" dirty="0"/>
              <a:t>2 	Het in het eerste lid bedoelde feit is niet strafbaar, indien het is begaan door een arts die daarbij voldoet aan de zorgvuldigheidseisen, bedoeld in artikel 2 van de Wet toetsing levensbeëindiging op verzoek en hulp bij zelfdoding en hiervan mededeling doet aan de gemeentelijke lijkschouwer overeenkomstig artikel 7, tweede lid, van de Wet op de lijkbezorging.</a:t>
            </a:r>
          </a:p>
          <a:p>
            <a:endParaRPr lang="nl-NL" sz="1400" dirty="0"/>
          </a:p>
          <a:p>
            <a:r>
              <a:rPr lang="nl-NL" sz="1400" dirty="0"/>
              <a:t>Artikel 294      </a:t>
            </a:r>
          </a:p>
          <a:p>
            <a:r>
              <a:rPr lang="nl-NL" sz="1400" dirty="0"/>
              <a:t>1	Hij die opzettelijk een ander tot zelfdoding aanzet, wordt, indien de zelfdoding volgt, gestraft met een gevangenisstraf van ten hoogste drie jaren of geldboete van de vierde categorie.</a:t>
            </a:r>
          </a:p>
          <a:p>
            <a:endParaRPr lang="nl-NL" sz="1400" dirty="0"/>
          </a:p>
          <a:p>
            <a:r>
              <a:rPr lang="nl-NL" sz="1400" dirty="0"/>
              <a:t>2	Hij die opzettelijk een ander bij zelfdoding behulpzaam is of hem de middelen daartoe verschaft, wordt, indien de zelfdoding volgt, gestraft met een gevangenisstraf van ten hoogste drie jaren of geldboete van de vierde categorie. Artikel 293, tweede lid, is van overeenkomstige toepassing.</a:t>
            </a:r>
          </a:p>
          <a:p>
            <a:endParaRPr lang="nl-NL" sz="1400" dirty="0"/>
          </a:p>
        </p:txBody>
      </p:sp>
    </p:spTree>
    <p:extLst>
      <p:ext uri="{BB962C8B-B14F-4D97-AF65-F5344CB8AC3E}">
        <p14:creationId xmlns:p14="http://schemas.microsoft.com/office/powerpoint/2010/main" val="17219146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8310DC37-AE1D-408F-9CFE-54F62DE05175}"/>
              </a:ext>
            </a:extLst>
          </p:cNvPr>
          <p:cNvSpPr>
            <a:spLocks noGrp="1"/>
          </p:cNvSpPr>
          <p:nvPr>
            <p:ph type="title"/>
          </p:nvPr>
        </p:nvSpPr>
        <p:spPr>
          <a:xfrm>
            <a:off x="1030667" y="338091"/>
            <a:ext cx="8825659" cy="1277645"/>
          </a:xfrm>
        </p:spPr>
        <p:txBody>
          <a:bodyPr/>
          <a:lstStyle/>
          <a:p>
            <a:pPr algn="ctr"/>
            <a:r>
              <a:rPr lang="nl-NL" sz="3600" dirty="0"/>
              <a:t>I.3 Wet toetsing levensbeëindiging op verzoek en hulp bij zelfdoding</a:t>
            </a:r>
            <a:br>
              <a:rPr lang="nl-NL" dirty="0"/>
            </a:br>
            <a:endParaRPr lang="nl-NL" dirty="0"/>
          </a:p>
        </p:txBody>
      </p:sp>
      <p:sp>
        <p:nvSpPr>
          <p:cNvPr id="5" name="Tijdelijke aanduiding voor tekst 4">
            <a:extLst>
              <a:ext uri="{FF2B5EF4-FFF2-40B4-BE49-F238E27FC236}">
                <a16:creationId xmlns:a16="http://schemas.microsoft.com/office/drawing/2014/main" id="{2B4E9D68-E493-4D91-B5B7-5A4C35D6849E}"/>
              </a:ext>
            </a:extLst>
          </p:cNvPr>
          <p:cNvSpPr>
            <a:spLocks noGrp="1"/>
          </p:cNvSpPr>
          <p:nvPr>
            <p:ph type="body" sz="half" idx="2"/>
          </p:nvPr>
        </p:nvSpPr>
        <p:spPr>
          <a:xfrm>
            <a:off x="867245" y="1615736"/>
            <a:ext cx="9516005" cy="5018330"/>
          </a:xfrm>
        </p:spPr>
        <p:txBody>
          <a:bodyPr>
            <a:noAutofit/>
          </a:bodyPr>
          <a:lstStyle/>
          <a:p>
            <a:r>
              <a:rPr lang="nl-NL" sz="1400" b="1" u="sng" dirty="0"/>
              <a:t>Artikel 2</a:t>
            </a:r>
            <a:r>
              <a:rPr lang="nl-NL" sz="1400" dirty="0"/>
              <a:t>	    </a:t>
            </a:r>
          </a:p>
          <a:p>
            <a:r>
              <a:rPr lang="nl-NL" sz="1400" b="1" dirty="0"/>
              <a:t>Lid.1</a:t>
            </a:r>
            <a:r>
              <a:rPr lang="nl-NL" sz="1400" dirty="0"/>
              <a:t>	De zorgvuldigheidseisen, bedoeld in artikel 293, tweede lid, Wetboek van Strafrecht, houden in dat de arts:</a:t>
            </a:r>
          </a:p>
          <a:p>
            <a:r>
              <a:rPr lang="nl-NL" sz="1400" dirty="0"/>
              <a:t>a.	de overtuiging heeft gekregen dat er sprake was van een vrijwillig en weloverwogen verzoek van de patiënt,</a:t>
            </a:r>
          </a:p>
          <a:p>
            <a:r>
              <a:rPr lang="nl-NL" sz="1400" dirty="0"/>
              <a:t>b.	de overtuiging heeft gekregen dat er sprake was van uitzichtloos en ondraaglijk lijden van de patiënt,</a:t>
            </a:r>
          </a:p>
          <a:p>
            <a:r>
              <a:rPr lang="nl-NL" sz="1400" dirty="0"/>
              <a:t>c.	de patiënt heeft voorgelicht over de situatie waarin deze zich bevond en over diens vooruitzichten,</a:t>
            </a:r>
          </a:p>
          <a:p>
            <a:r>
              <a:rPr lang="nl-NL" sz="1400" dirty="0"/>
              <a:t>d.	met de patiënt tot de overtuiging is gekomen dat er voor de situatie waarin deze zich bevond geen redelijke andere oplossing was,</a:t>
            </a:r>
          </a:p>
          <a:p>
            <a:r>
              <a:rPr lang="nl-NL" sz="1400" dirty="0"/>
              <a:t>e.	ten minste één andere, onafhankelijke arts heeft geraadpleegd, die de patiënt heeft gezien en schriftelijk zijn oordeel heeft gegeven over de zorgvuldigheidseisen, bedoeld in de onderdelen a tot en met d, en</a:t>
            </a:r>
          </a:p>
          <a:p>
            <a:r>
              <a:rPr lang="nl-NL" sz="1400" dirty="0"/>
              <a:t>f.	de levensbeëindiging of hulp bij zelfdoding medisch zorgvuldig heeft uitgevoerd.</a:t>
            </a:r>
          </a:p>
          <a:p>
            <a:endParaRPr lang="nl-NL" sz="1400" dirty="0"/>
          </a:p>
          <a:p>
            <a:endParaRPr lang="nl-NL" sz="1400" dirty="0"/>
          </a:p>
        </p:txBody>
      </p:sp>
    </p:spTree>
    <p:extLst>
      <p:ext uri="{BB962C8B-B14F-4D97-AF65-F5344CB8AC3E}">
        <p14:creationId xmlns:p14="http://schemas.microsoft.com/office/powerpoint/2010/main" val="74972934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otalTime>29</TotalTime>
  <Words>6761</Words>
  <Application>Microsoft Office PowerPoint</Application>
  <PresentationFormat>Breedbeeld</PresentationFormat>
  <Paragraphs>327</Paragraphs>
  <Slides>37</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37</vt:i4>
      </vt:variant>
    </vt:vector>
  </HeadingPairs>
  <TitlesOfParts>
    <vt:vector size="41" baseType="lpstr">
      <vt:lpstr>Arial</vt:lpstr>
      <vt:lpstr>Century Gothic</vt:lpstr>
      <vt:lpstr>Wingdings 3</vt:lpstr>
      <vt:lpstr>Ion</vt:lpstr>
      <vt:lpstr>Euthanasie</vt:lpstr>
      <vt:lpstr>disclaimer</vt:lpstr>
      <vt:lpstr>Inhoudsopgave 1/2</vt:lpstr>
      <vt:lpstr>Inhoudsopgave 2/2</vt:lpstr>
      <vt:lpstr>I.1 Wet op de Lijkbezorging</vt:lpstr>
      <vt:lpstr>PowerPoint-presentatie</vt:lpstr>
      <vt:lpstr>PowerPoint-presentatie</vt:lpstr>
      <vt:lpstr>I.2 Wetboek van Strafrecht </vt:lpstr>
      <vt:lpstr>I.3 Wet toetsing levensbeëindiging op verzoek en hulp bij zelfdoding </vt:lpstr>
      <vt:lpstr>PowerPoint-presentatie</vt:lpstr>
      <vt:lpstr>PowerPoint-presentatie</vt:lpstr>
      <vt:lpstr>PowerPoint-presentatie</vt:lpstr>
      <vt:lpstr>II De Betrokken partijen: </vt:lpstr>
      <vt:lpstr>II.1 De patiënt</vt:lpstr>
      <vt:lpstr>II.2 Behandeland arts of Expertisecentrum Euthanasie</vt:lpstr>
      <vt:lpstr>PowerPoint-presentatie</vt:lpstr>
      <vt:lpstr>PowerPoint-presentatie</vt:lpstr>
      <vt:lpstr>II.3 SCEN Arts</vt:lpstr>
      <vt:lpstr>PowerPoint-presentatie</vt:lpstr>
      <vt:lpstr>II.4 De apotheker </vt:lpstr>
      <vt:lpstr>PowerPoint-presentatie</vt:lpstr>
      <vt:lpstr>II.5 De forensisch arts</vt:lpstr>
      <vt:lpstr>II.6 De officier van Justitie</vt:lpstr>
      <vt:lpstr>II.7 Toetsingscommissie </vt:lpstr>
      <vt:lpstr>PowerPoint-presentatie</vt:lpstr>
      <vt:lpstr>PowerPoint-presentatie</vt:lpstr>
      <vt:lpstr>III De praktische uitvoering</vt:lpstr>
      <vt:lpstr>PowerPoint-presentatie</vt:lpstr>
      <vt:lpstr>PowerPoint-presentatie</vt:lpstr>
      <vt:lpstr>IV Euthanasie in cijfers</vt:lpstr>
      <vt:lpstr>.</vt:lpstr>
      <vt:lpstr>  IV.3   2019 Landelijk versus Haaglanden</vt:lpstr>
      <vt:lpstr>.</vt:lpstr>
      <vt:lpstr>V. Controversiele casus</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Euthanasie</dc:title>
  <dc:creator>G vdBerg</dc:creator>
  <cp:lastModifiedBy>G vdBerg</cp:lastModifiedBy>
  <cp:revision>5</cp:revision>
  <dcterms:created xsi:type="dcterms:W3CDTF">2020-12-10T13:03:04Z</dcterms:created>
  <dcterms:modified xsi:type="dcterms:W3CDTF">2020-12-10T13:45:18Z</dcterms:modified>
</cp:coreProperties>
</file>