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7" r:id="rId3"/>
    <p:sldId id="257" r:id="rId4"/>
    <p:sldId id="261"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56"/>
    <p:restoredTop sz="94707"/>
  </p:normalViewPr>
  <p:slideViewPr>
    <p:cSldViewPr>
      <p:cViewPr varScale="1">
        <p:scale>
          <a:sx n="148" d="100"/>
          <a:sy n="148" d="100"/>
        </p:scale>
        <p:origin x="34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77C76-AAF1-DC46-8D14-934B5296C43B}" type="datetimeFigureOut">
              <a:t>09-12-20</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7C021-56D1-3448-98AF-73A5E5FC2B79}" type="slidenum">
              <a:t>‹#›</a:t>
            </a:fld>
            <a:endParaRPr lang="nl-NL"/>
          </a:p>
        </p:txBody>
      </p:sp>
    </p:spTree>
    <p:extLst>
      <p:ext uri="{BB962C8B-B14F-4D97-AF65-F5344CB8AC3E}">
        <p14:creationId xmlns:p14="http://schemas.microsoft.com/office/powerpoint/2010/main" val="61326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axius.nl/wetboek-van-strafrecht/artikel4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1952 vonnis: 1 jaar voorwaardelijk, proeftijd 3 jaar. </a:t>
            </a:r>
          </a:p>
        </p:txBody>
      </p:sp>
      <p:sp>
        <p:nvSpPr>
          <p:cNvPr id="4" name="Slide Number Placeholder 3"/>
          <p:cNvSpPr>
            <a:spLocks noGrp="1"/>
          </p:cNvSpPr>
          <p:nvPr>
            <p:ph type="sldNum" sz="quarter" idx="5"/>
          </p:nvPr>
        </p:nvSpPr>
        <p:spPr/>
        <p:txBody>
          <a:bodyPr/>
          <a:lstStyle/>
          <a:p>
            <a:fld id="{E557C021-56D1-3448-98AF-73A5E5FC2B79}" type="slidenum">
              <a:t>6</a:t>
            </a:fld>
            <a:endParaRPr lang="nl-NL"/>
          </a:p>
        </p:txBody>
      </p:sp>
    </p:spTree>
    <p:extLst>
      <p:ext uri="{BB962C8B-B14F-4D97-AF65-F5344CB8AC3E}">
        <p14:creationId xmlns:p14="http://schemas.microsoft.com/office/powerpoint/2010/main" val="318013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hlinkClick r:id="rId3" tooltip="Bekijk Artikel 40 van Wetboek van Strafrecht"/>
              </a:rPr>
              <a:t>Artikel 40</a:t>
            </a:r>
          </a:p>
          <a:p>
            <a:r>
              <a:rPr lang="en-US" sz="1200" b="0" i="0" u="none" strike="noStrike" kern="1200">
                <a:solidFill>
                  <a:schemeClr val="tx1"/>
                </a:solidFill>
                <a:effectLst/>
                <a:latin typeface="+mn-lt"/>
                <a:ea typeface="+mn-ea"/>
                <a:cs typeface="+mn-cs"/>
              </a:rPr>
              <a:t>Niet strafbaar is hij die een feit begaat waartoe hij door overmacht is gedrongen</a:t>
            </a:r>
            <a:endParaRPr lang="nl-NL"/>
          </a:p>
        </p:txBody>
      </p:sp>
      <p:sp>
        <p:nvSpPr>
          <p:cNvPr id="4" name="Slide Number Placeholder 3"/>
          <p:cNvSpPr>
            <a:spLocks noGrp="1"/>
          </p:cNvSpPr>
          <p:nvPr>
            <p:ph type="sldNum" sz="quarter" idx="5"/>
          </p:nvPr>
        </p:nvSpPr>
        <p:spPr/>
        <p:txBody>
          <a:bodyPr/>
          <a:lstStyle/>
          <a:p>
            <a:fld id="{E557C021-56D1-3448-98AF-73A5E5FC2B79}" type="slidenum">
              <a:t>8</a:t>
            </a:fld>
            <a:endParaRPr lang="nl-NL"/>
          </a:p>
        </p:txBody>
      </p:sp>
    </p:spTree>
    <p:extLst>
      <p:ext uri="{BB962C8B-B14F-4D97-AF65-F5344CB8AC3E}">
        <p14:creationId xmlns:p14="http://schemas.microsoft.com/office/powerpoint/2010/main" val="77661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3ED6378-878A-4FAB-80B8-1EA1D54288D6}" type="datetimeFigureOut">
              <a:rPr lang="nl-NL" smtClean="0"/>
              <a:t>09-12-20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684802-E064-49DD-9232-69E87ADBDE1B}" type="slidenum">
              <a:rPr lang="nl-NL" smtClean="0"/>
              <a:t>‹#›</a:t>
            </a:fld>
            <a:endParaRPr lang="nl-NL"/>
          </a:p>
        </p:txBody>
      </p:sp>
    </p:spTree>
    <p:extLst>
      <p:ext uri="{BB962C8B-B14F-4D97-AF65-F5344CB8AC3E}">
        <p14:creationId xmlns:p14="http://schemas.microsoft.com/office/powerpoint/2010/main" val="320991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3ED6378-878A-4FAB-80B8-1EA1D54288D6}" type="datetimeFigureOut">
              <a:rPr lang="nl-NL" smtClean="0"/>
              <a:t>09-12-20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684802-E064-49DD-9232-69E87ADBDE1B}" type="slidenum">
              <a:rPr lang="nl-NL" smtClean="0"/>
              <a:t>‹#›</a:t>
            </a:fld>
            <a:endParaRPr lang="nl-NL"/>
          </a:p>
        </p:txBody>
      </p:sp>
    </p:spTree>
    <p:extLst>
      <p:ext uri="{BB962C8B-B14F-4D97-AF65-F5344CB8AC3E}">
        <p14:creationId xmlns:p14="http://schemas.microsoft.com/office/powerpoint/2010/main" val="382697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3ED6378-878A-4FAB-80B8-1EA1D54288D6}" type="datetimeFigureOut">
              <a:rPr lang="nl-NL" smtClean="0"/>
              <a:t>09-12-20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684802-E064-49DD-9232-69E87ADBDE1B}" type="slidenum">
              <a:rPr lang="nl-NL" smtClean="0"/>
              <a:t>‹#›</a:t>
            </a:fld>
            <a:endParaRPr lang="nl-NL"/>
          </a:p>
        </p:txBody>
      </p:sp>
    </p:spTree>
    <p:extLst>
      <p:ext uri="{BB962C8B-B14F-4D97-AF65-F5344CB8AC3E}">
        <p14:creationId xmlns:p14="http://schemas.microsoft.com/office/powerpoint/2010/main" val="268681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3ED6378-878A-4FAB-80B8-1EA1D54288D6}" type="datetimeFigureOut">
              <a:rPr lang="nl-NL" smtClean="0"/>
              <a:t>09-12-20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684802-E064-49DD-9232-69E87ADBDE1B}" type="slidenum">
              <a:rPr lang="nl-NL" smtClean="0"/>
              <a:t>‹#›</a:t>
            </a:fld>
            <a:endParaRPr lang="nl-NL"/>
          </a:p>
        </p:txBody>
      </p:sp>
    </p:spTree>
    <p:extLst>
      <p:ext uri="{BB962C8B-B14F-4D97-AF65-F5344CB8AC3E}">
        <p14:creationId xmlns:p14="http://schemas.microsoft.com/office/powerpoint/2010/main" val="426068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3ED6378-878A-4FAB-80B8-1EA1D54288D6}" type="datetimeFigureOut">
              <a:rPr lang="nl-NL" smtClean="0"/>
              <a:t>09-12-20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684802-E064-49DD-9232-69E87ADBDE1B}" type="slidenum">
              <a:rPr lang="nl-NL" smtClean="0"/>
              <a:t>‹#›</a:t>
            </a:fld>
            <a:endParaRPr lang="nl-NL"/>
          </a:p>
        </p:txBody>
      </p:sp>
    </p:spTree>
    <p:extLst>
      <p:ext uri="{BB962C8B-B14F-4D97-AF65-F5344CB8AC3E}">
        <p14:creationId xmlns:p14="http://schemas.microsoft.com/office/powerpoint/2010/main" val="76262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3ED6378-878A-4FAB-80B8-1EA1D54288D6}" type="datetimeFigureOut">
              <a:rPr lang="nl-NL" smtClean="0"/>
              <a:t>09-12-20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A684802-E064-49DD-9232-69E87ADBDE1B}" type="slidenum">
              <a:rPr lang="nl-NL" smtClean="0"/>
              <a:t>‹#›</a:t>
            </a:fld>
            <a:endParaRPr lang="nl-NL"/>
          </a:p>
        </p:txBody>
      </p:sp>
    </p:spTree>
    <p:extLst>
      <p:ext uri="{BB962C8B-B14F-4D97-AF65-F5344CB8AC3E}">
        <p14:creationId xmlns:p14="http://schemas.microsoft.com/office/powerpoint/2010/main" val="309547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3ED6378-878A-4FAB-80B8-1EA1D54288D6}" type="datetimeFigureOut">
              <a:rPr lang="nl-NL" smtClean="0"/>
              <a:t>09-12-20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A684802-E064-49DD-9232-69E87ADBDE1B}" type="slidenum">
              <a:rPr lang="nl-NL" smtClean="0"/>
              <a:t>‹#›</a:t>
            </a:fld>
            <a:endParaRPr lang="nl-NL"/>
          </a:p>
        </p:txBody>
      </p:sp>
    </p:spTree>
    <p:extLst>
      <p:ext uri="{BB962C8B-B14F-4D97-AF65-F5344CB8AC3E}">
        <p14:creationId xmlns:p14="http://schemas.microsoft.com/office/powerpoint/2010/main" val="248771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3ED6378-878A-4FAB-80B8-1EA1D54288D6}" type="datetimeFigureOut">
              <a:rPr lang="nl-NL" smtClean="0"/>
              <a:t>09-12-20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A684802-E064-49DD-9232-69E87ADBDE1B}" type="slidenum">
              <a:rPr lang="nl-NL" smtClean="0"/>
              <a:t>‹#›</a:t>
            </a:fld>
            <a:endParaRPr lang="nl-NL"/>
          </a:p>
        </p:txBody>
      </p:sp>
    </p:spTree>
    <p:extLst>
      <p:ext uri="{BB962C8B-B14F-4D97-AF65-F5344CB8AC3E}">
        <p14:creationId xmlns:p14="http://schemas.microsoft.com/office/powerpoint/2010/main" val="236144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3ED6378-878A-4FAB-80B8-1EA1D54288D6}" type="datetimeFigureOut">
              <a:rPr lang="nl-NL" smtClean="0"/>
              <a:t>09-12-20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A684802-E064-49DD-9232-69E87ADBDE1B}" type="slidenum">
              <a:rPr lang="nl-NL" smtClean="0"/>
              <a:t>‹#›</a:t>
            </a:fld>
            <a:endParaRPr lang="nl-NL"/>
          </a:p>
        </p:txBody>
      </p:sp>
    </p:spTree>
    <p:extLst>
      <p:ext uri="{BB962C8B-B14F-4D97-AF65-F5344CB8AC3E}">
        <p14:creationId xmlns:p14="http://schemas.microsoft.com/office/powerpoint/2010/main" val="253299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3ED6378-878A-4FAB-80B8-1EA1D54288D6}" type="datetimeFigureOut">
              <a:rPr lang="nl-NL" smtClean="0"/>
              <a:t>09-12-20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A684802-E064-49DD-9232-69E87ADBDE1B}" type="slidenum">
              <a:rPr lang="nl-NL" smtClean="0"/>
              <a:t>‹#›</a:t>
            </a:fld>
            <a:endParaRPr lang="nl-NL"/>
          </a:p>
        </p:txBody>
      </p:sp>
    </p:spTree>
    <p:extLst>
      <p:ext uri="{BB962C8B-B14F-4D97-AF65-F5344CB8AC3E}">
        <p14:creationId xmlns:p14="http://schemas.microsoft.com/office/powerpoint/2010/main" val="112204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3ED6378-878A-4FAB-80B8-1EA1D54288D6}" type="datetimeFigureOut">
              <a:rPr lang="nl-NL" smtClean="0"/>
              <a:t>09-12-20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A684802-E064-49DD-9232-69E87ADBDE1B}" type="slidenum">
              <a:rPr lang="nl-NL" smtClean="0"/>
              <a:t>‹#›</a:t>
            </a:fld>
            <a:endParaRPr lang="nl-NL"/>
          </a:p>
        </p:txBody>
      </p:sp>
    </p:spTree>
    <p:extLst>
      <p:ext uri="{BB962C8B-B14F-4D97-AF65-F5344CB8AC3E}">
        <p14:creationId xmlns:p14="http://schemas.microsoft.com/office/powerpoint/2010/main" val="326653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D6378-878A-4FAB-80B8-1EA1D54288D6}" type="datetimeFigureOut">
              <a:rPr lang="nl-NL" smtClean="0"/>
              <a:t>09-12-20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84802-E064-49DD-9232-69E87ADBDE1B}" type="slidenum">
              <a:rPr lang="nl-NL" smtClean="0"/>
              <a:t>‹#›</a:t>
            </a:fld>
            <a:endParaRPr lang="nl-NL"/>
          </a:p>
        </p:txBody>
      </p:sp>
    </p:spTree>
    <p:extLst>
      <p:ext uri="{BB962C8B-B14F-4D97-AF65-F5344CB8AC3E}">
        <p14:creationId xmlns:p14="http://schemas.microsoft.com/office/powerpoint/2010/main" val="293733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v5K9DwtieP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8800" dirty="0">
                <a:solidFill>
                  <a:srgbClr val="FF0000"/>
                </a:solidFill>
              </a:rPr>
              <a:t>Euthanasie </a:t>
            </a:r>
          </a:p>
        </p:txBody>
      </p:sp>
      <p:sp>
        <p:nvSpPr>
          <p:cNvPr id="3" name="Ondertitel 2"/>
          <p:cNvSpPr>
            <a:spLocks noGrp="1"/>
          </p:cNvSpPr>
          <p:nvPr>
            <p:ph type="subTitle" idx="1"/>
          </p:nvPr>
        </p:nvSpPr>
        <p:spPr/>
        <p:txBody>
          <a:bodyPr>
            <a:normAutofit fontScale="92500"/>
          </a:bodyPr>
          <a:lstStyle/>
          <a:p>
            <a:r>
              <a:rPr lang="nl-NL" dirty="0">
                <a:solidFill>
                  <a:schemeClr val="tx1"/>
                </a:solidFill>
              </a:rPr>
              <a:t>Erik Huisman</a:t>
            </a:r>
          </a:p>
          <a:p>
            <a:r>
              <a:rPr lang="nl-NL" dirty="0">
                <a:solidFill>
                  <a:schemeClr val="tx1"/>
                </a:solidFill>
              </a:rPr>
              <a:t>Forensisch arts FMG (KNMG) </a:t>
            </a:r>
          </a:p>
          <a:p>
            <a:r>
              <a:rPr lang="nl-NL" dirty="0">
                <a:solidFill>
                  <a:schemeClr val="tx1"/>
                </a:solidFill>
              </a:rPr>
              <a:t>GGD Haaglanden en Hollands Midden</a:t>
            </a:r>
          </a:p>
        </p:txBody>
      </p:sp>
    </p:spTree>
    <p:extLst>
      <p:ext uri="{BB962C8B-B14F-4D97-AF65-F5344CB8AC3E}">
        <p14:creationId xmlns:p14="http://schemas.microsoft.com/office/powerpoint/2010/main" val="384762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DD9D-2AE3-414B-BDEC-149CDA84FA37}"/>
              </a:ext>
            </a:extLst>
          </p:cNvPr>
          <p:cNvSpPr>
            <a:spLocks noGrp="1"/>
          </p:cNvSpPr>
          <p:nvPr>
            <p:ph type="title"/>
          </p:nvPr>
        </p:nvSpPr>
        <p:spPr/>
        <p:txBody>
          <a:bodyPr/>
          <a:lstStyle/>
          <a:p>
            <a:r>
              <a:rPr lang="nl-NL">
                <a:solidFill>
                  <a:srgbClr val="FF0000"/>
                </a:solidFill>
              </a:rPr>
              <a:t>1994: Chabot</a:t>
            </a:r>
            <a:endParaRPr lang="nl-NL"/>
          </a:p>
        </p:txBody>
      </p:sp>
      <p:sp>
        <p:nvSpPr>
          <p:cNvPr id="3" name="Content Placeholder 2">
            <a:extLst>
              <a:ext uri="{FF2B5EF4-FFF2-40B4-BE49-F238E27FC236}">
                <a16:creationId xmlns:a16="http://schemas.microsoft.com/office/drawing/2014/main" id="{D2DD15A8-E2C0-5A40-942C-3ECB8AA62A05}"/>
              </a:ext>
            </a:extLst>
          </p:cNvPr>
          <p:cNvSpPr>
            <a:spLocks noGrp="1"/>
          </p:cNvSpPr>
          <p:nvPr>
            <p:ph idx="1"/>
          </p:nvPr>
        </p:nvSpPr>
        <p:spPr>
          <a:xfrm>
            <a:off x="457200" y="1340768"/>
            <a:ext cx="8229600" cy="4785395"/>
          </a:xfrm>
        </p:spPr>
        <p:txBody>
          <a:bodyPr>
            <a:normAutofit fontScale="85000" lnSpcReduction="20000"/>
          </a:bodyPr>
          <a:lstStyle/>
          <a:p>
            <a:pPr marL="0" indent="0">
              <a:buNone/>
            </a:pPr>
            <a:r>
              <a:rPr lang="nl-NL"/>
              <a:t>Arrest Hoge Raad:</a:t>
            </a:r>
          </a:p>
          <a:p>
            <a:pPr marL="514350" indent="-514350">
              <a:buFont typeface="+mj-lt"/>
              <a:buAutoNum type="arabicPeriod"/>
            </a:pPr>
            <a:r>
              <a:rPr lang="nl-NL"/>
              <a:t>Beroep op art 40 is niet uitgesloten, ook een psychiatrisch patient kan vrijwillig en weloverwogen tot zelfdoding besluiten</a:t>
            </a:r>
          </a:p>
          <a:p>
            <a:pPr marL="514350" indent="-514350">
              <a:buFont typeface="+mj-lt"/>
              <a:buAutoNum type="arabicPeriod"/>
            </a:pPr>
            <a:r>
              <a:rPr lang="nl-NL"/>
              <a:t>Autonome wilsbepaling kan er aan ten grondslag liggen</a:t>
            </a:r>
          </a:p>
          <a:p>
            <a:r>
              <a:rPr lang="nl-NL"/>
              <a:t>1 en 2 moeten worden vastgesteld door een onafhankelijk deskundige</a:t>
            </a:r>
          </a:p>
          <a:p>
            <a:r>
              <a:rPr lang="nl-NL"/>
              <a:t>Maar: Als de patient vrijwillig een reeel alternatief om lijden te verlichten van de arts afwijst, kan de arts </a:t>
            </a:r>
            <a:r>
              <a:rPr lang="nl-NL" u="sng"/>
              <a:t>niet</a:t>
            </a:r>
            <a:r>
              <a:rPr lang="nl-NL"/>
              <a:t> meewerken</a:t>
            </a:r>
          </a:p>
          <a:p>
            <a:r>
              <a:rPr lang="nl-NL"/>
              <a:t>Lichamelijke ziekte is niet vereist, het gaat om het ervaren lijden</a:t>
            </a:r>
          </a:p>
          <a:p>
            <a:endParaRPr lang="nl-NL"/>
          </a:p>
        </p:txBody>
      </p:sp>
    </p:spTree>
    <p:extLst>
      <p:ext uri="{BB962C8B-B14F-4D97-AF65-F5344CB8AC3E}">
        <p14:creationId xmlns:p14="http://schemas.microsoft.com/office/powerpoint/2010/main" val="163581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1727-A59A-874C-9D85-9F43F594C26E}"/>
              </a:ext>
            </a:extLst>
          </p:cNvPr>
          <p:cNvSpPr>
            <a:spLocks noGrp="1"/>
          </p:cNvSpPr>
          <p:nvPr>
            <p:ph type="title"/>
          </p:nvPr>
        </p:nvSpPr>
        <p:spPr/>
        <p:txBody>
          <a:bodyPr/>
          <a:lstStyle/>
          <a:p>
            <a:r>
              <a:rPr lang="nl-NL">
                <a:solidFill>
                  <a:srgbClr val="FF0000"/>
                </a:solidFill>
              </a:rPr>
              <a:t>2002: Brongersma</a:t>
            </a:r>
          </a:p>
        </p:txBody>
      </p:sp>
      <p:sp>
        <p:nvSpPr>
          <p:cNvPr id="3" name="Content Placeholder 2">
            <a:extLst>
              <a:ext uri="{FF2B5EF4-FFF2-40B4-BE49-F238E27FC236}">
                <a16:creationId xmlns:a16="http://schemas.microsoft.com/office/drawing/2014/main" id="{241D2EEC-6D0D-7245-A30A-1F53F41CE7EE}"/>
              </a:ext>
            </a:extLst>
          </p:cNvPr>
          <p:cNvSpPr>
            <a:spLocks noGrp="1"/>
          </p:cNvSpPr>
          <p:nvPr>
            <p:ph idx="1"/>
          </p:nvPr>
        </p:nvSpPr>
        <p:spPr>
          <a:xfrm>
            <a:off x="323528" y="1600200"/>
            <a:ext cx="8363272" cy="4525963"/>
          </a:xfrm>
        </p:spPr>
        <p:txBody>
          <a:bodyPr/>
          <a:lstStyle/>
          <a:p>
            <a:r>
              <a:rPr lang="nl-NL"/>
              <a:t>Dhr Brongersma wilde met 86 jaar einde aan het leven omdat hij </a:t>
            </a:r>
            <a:r>
              <a:rPr lang="nl-NL" i="1"/>
              <a:t>‘de balans had opgemaakt’. </a:t>
            </a:r>
            <a:r>
              <a:rPr lang="nl-NL"/>
              <a:t>Hij was niet erg ziek en leed volgens een psychiater niet aan een aandoening die beslisvaardigheid beinvloedde. Er waren geen alternatieven om het lijden te verlichten voor dit ervaren ondraaglijk lijden.</a:t>
            </a:r>
          </a:p>
          <a:p>
            <a:endParaRPr lang="nl-NL"/>
          </a:p>
        </p:txBody>
      </p:sp>
    </p:spTree>
    <p:extLst>
      <p:ext uri="{BB962C8B-B14F-4D97-AF65-F5344CB8AC3E}">
        <p14:creationId xmlns:p14="http://schemas.microsoft.com/office/powerpoint/2010/main" val="121928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F4FA-68A1-B145-BCF5-5318B4F71FEE}"/>
              </a:ext>
            </a:extLst>
          </p:cNvPr>
          <p:cNvSpPr>
            <a:spLocks noGrp="1"/>
          </p:cNvSpPr>
          <p:nvPr>
            <p:ph type="title"/>
          </p:nvPr>
        </p:nvSpPr>
        <p:spPr/>
        <p:txBody>
          <a:bodyPr/>
          <a:lstStyle/>
          <a:p>
            <a:r>
              <a:rPr lang="nl-NL">
                <a:solidFill>
                  <a:srgbClr val="FF0000"/>
                </a:solidFill>
              </a:rPr>
              <a:t>2002: Brongersma</a:t>
            </a:r>
            <a:endParaRPr lang="nl-NL"/>
          </a:p>
        </p:txBody>
      </p:sp>
      <p:sp>
        <p:nvSpPr>
          <p:cNvPr id="3" name="Content Placeholder 2">
            <a:extLst>
              <a:ext uri="{FF2B5EF4-FFF2-40B4-BE49-F238E27FC236}">
                <a16:creationId xmlns:a16="http://schemas.microsoft.com/office/drawing/2014/main" id="{A94B8DD9-8593-7D4C-9228-50C11265E572}"/>
              </a:ext>
            </a:extLst>
          </p:cNvPr>
          <p:cNvSpPr>
            <a:spLocks noGrp="1"/>
          </p:cNvSpPr>
          <p:nvPr>
            <p:ph idx="1"/>
          </p:nvPr>
        </p:nvSpPr>
        <p:spPr/>
        <p:txBody>
          <a:bodyPr/>
          <a:lstStyle/>
          <a:p>
            <a:pPr marL="0" indent="0">
              <a:buNone/>
            </a:pPr>
            <a:r>
              <a:rPr lang="nl-NL"/>
              <a:t>Arrest Hoge Raad: </a:t>
            </a:r>
          </a:p>
          <a:p>
            <a:pPr marL="514350" indent="-514350">
              <a:buFont typeface="+mj-lt"/>
              <a:buAutoNum type="arabicPeriod"/>
            </a:pPr>
            <a:r>
              <a:rPr lang="nl-NL"/>
              <a:t>Hulp bij zelfdoding door een arts is alleen gerechtvaardigd bij lijden met (grotendeels) als oorzaak een ziekte</a:t>
            </a:r>
          </a:p>
          <a:p>
            <a:pPr marL="514350" indent="-514350">
              <a:buFont typeface="+mj-lt"/>
              <a:buAutoNum type="arabicPeriod"/>
            </a:pPr>
            <a:r>
              <a:rPr lang="nl-NL"/>
              <a:t>Zonder ziekte mist de arts specifieke deskundigheid om diagnose lijden te stellen en te behandelen. ‘Levensmoeheid’ is dus niet voldoende grond voor euthanasie.</a:t>
            </a:r>
          </a:p>
        </p:txBody>
      </p:sp>
    </p:spTree>
    <p:extLst>
      <p:ext uri="{BB962C8B-B14F-4D97-AF65-F5344CB8AC3E}">
        <p14:creationId xmlns:p14="http://schemas.microsoft.com/office/powerpoint/2010/main" val="362413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854E-CD18-5941-95BD-3ADB0433E418}"/>
              </a:ext>
            </a:extLst>
          </p:cNvPr>
          <p:cNvSpPr>
            <a:spLocks noGrp="1"/>
          </p:cNvSpPr>
          <p:nvPr>
            <p:ph type="title"/>
          </p:nvPr>
        </p:nvSpPr>
        <p:spPr/>
        <p:txBody>
          <a:bodyPr/>
          <a:lstStyle/>
          <a:p>
            <a:r>
              <a:rPr lang="nl-NL">
                <a:solidFill>
                  <a:srgbClr val="FF0000"/>
                </a:solidFill>
              </a:rPr>
              <a:t>2008: Heringa</a:t>
            </a:r>
          </a:p>
        </p:txBody>
      </p:sp>
      <p:sp>
        <p:nvSpPr>
          <p:cNvPr id="3" name="Content Placeholder 2">
            <a:extLst>
              <a:ext uri="{FF2B5EF4-FFF2-40B4-BE49-F238E27FC236}">
                <a16:creationId xmlns:a16="http://schemas.microsoft.com/office/drawing/2014/main" id="{6DAD3B92-0225-2F47-97BB-B982CDBA860D}"/>
              </a:ext>
            </a:extLst>
          </p:cNvPr>
          <p:cNvSpPr>
            <a:spLocks noGrp="1"/>
          </p:cNvSpPr>
          <p:nvPr>
            <p:ph idx="1"/>
          </p:nvPr>
        </p:nvSpPr>
        <p:spPr/>
        <p:txBody>
          <a:bodyPr>
            <a:normAutofit fontScale="92500" lnSpcReduction="10000"/>
          </a:bodyPr>
          <a:lstStyle/>
          <a:p>
            <a:r>
              <a:rPr lang="nl-NL"/>
              <a:t>Albert Heringa hielp zijn 99-jarige stiefmoeder bij zelfdoding. Nadat ze de pillen had genomen ging hij weg. ‘s Morgens was ze overleden: ‘natuurlijke dood’. </a:t>
            </a:r>
          </a:p>
          <a:p>
            <a:r>
              <a:rPr lang="nl-NL"/>
              <a:t>Echter: in 2010 liet hij in een NCRV-documentaire filmopnamen zien dat stiefmoeder de pillen met yoghurt innam.</a:t>
            </a:r>
          </a:p>
          <a:p>
            <a:r>
              <a:rPr lang="nl-NL"/>
              <a:t>OM vervolgt hem in 2012: in 2013 verklaart de rechtbank hem schuldig maar legt geen sraf op.  Het is geen overmacht.</a:t>
            </a:r>
          </a:p>
        </p:txBody>
      </p:sp>
    </p:spTree>
    <p:extLst>
      <p:ext uri="{BB962C8B-B14F-4D97-AF65-F5344CB8AC3E}">
        <p14:creationId xmlns:p14="http://schemas.microsoft.com/office/powerpoint/2010/main" val="192514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0383-FC2E-A840-B143-114C3CCA9CE3}"/>
              </a:ext>
            </a:extLst>
          </p:cNvPr>
          <p:cNvSpPr>
            <a:spLocks noGrp="1"/>
          </p:cNvSpPr>
          <p:nvPr>
            <p:ph type="title"/>
          </p:nvPr>
        </p:nvSpPr>
        <p:spPr/>
        <p:txBody>
          <a:bodyPr/>
          <a:lstStyle/>
          <a:p>
            <a:r>
              <a:rPr lang="nl-NL">
                <a:solidFill>
                  <a:srgbClr val="FF0000"/>
                </a:solidFill>
              </a:rPr>
              <a:t>2008: Heringa</a:t>
            </a:r>
            <a:endParaRPr lang="nl-NL"/>
          </a:p>
        </p:txBody>
      </p:sp>
      <p:sp>
        <p:nvSpPr>
          <p:cNvPr id="3" name="Content Placeholder 2">
            <a:extLst>
              <a:ext uri="{FF2B5EF4-FFF2-40B4-BE49-F238E27FC236}">
                <a16:creationId xmlns:a16="http://schemas.microsoft.com/office/drawing/2014/main" id="{6B62814C-282A-B24C-AD98-9A72AA1299DC}"/>
              </a:ext>
            </a:extLst>
          </p:cNvPr>
          <p:cNvSpPr>
            <a:spLocks noGrp="1"/>
          </p:cNvSpPr>
          <p:nvPr>
            <p:ph idx="1"/>
          </p:nvPr>
        </p:nvSpPr>
        <p:spPr/>
        <p:txBody>
          <a:bodyPr/>
          <a:lstStyle/>
          <a:p>
            <a:r>
              <a:rPr lang="nl-NL"/>
              <a:t>Bij de uitspraak woog mee dat de toetsingscommissie in een vergelijkbaar geval het causaliteitsvereiste (er moet een ziekte zijn) ruimer uitlegde. Volgens de rechtbank was euthanasie cf de regels mogelijk ivm de oogziekte. </a:t>
            </a:r>
          </a:p>
          <a:p>
            <a:r>
              <a:rPr lang="nl-NL"/>
              <a:t> </a:t>
            </a:r>
          </a:p>
        </p:txBody>
      </p:sp>
    </p:spTree>
    <p:extLst>
      <p:ext uri="{BB962C8B-B14F-4D97-AF65-F5344CB8AC3E}">
        <p14:creationId xmlns:p14="http://schemas.microsoft.com/office/powerpoint/2010/main" val="227811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17C6-4EEC-5F4E-A8A7-3F1093441FF4}"/>
              </a:ext>
            </a:extLst>
          </p:cNvPr>
          <p:cNvSpPr>
            <a:spLocks noGrp="1"/>
          </p:cNvSpPr>
          <p:nvPr>
            <p:ph type="title"/>
          </p:nvPr>
        </p:nvSpPr>
        <p:spPr/>
        <p:txBody>
          <a:bodyPr/>
          <a:lstStyle/>
          <a:p>
            <a:r>
              <a:rPr lang="nl-NL">
                <a:solidFill>
                  <a:srgbClr val="FF0000"/>
                </a:solidFill>
              </a:rPr>
              <a:t>Dilemma</a:t>
            </a:r>
          </a:p>
        </p:txBody>
      </p:sp>
      <p:sp>
        <p:nvSpPr>
          <p:cNvPr id="3" name="Content Placeholder 2">
            <a:extLst>
              <a:ext uri="{FF2B5EF4-FFF2-40B4-BE49-F238E27FC236}">
                <a16:creationId xmlns:a16="http://schemas.microsoft.com/office/drawing/2014/main" id="{CA3F552D-E863-F84F-98BE-B9754228CD56}"/>
              </a:ext>
            </a:extLst>
          </p:cNvPr>
          <p:cNvSpPr>
            <a:spLocks noGrp="1"/>
          </p:cNvSpPr>
          <p:nvPr>
            <p:ph idx="1"/>
          </p:nvPr>
        </p:nvSpPr>
        <p:spPr/>
        <p:txBody>
          <a:bodyPr/>
          <a:lstStyle/>
          <a:p>
            <a:r>
              <a:rPr lang="nl-NL"/>
              <a:t>De KNMG, de toetsingscommissie en de rechters bji Heringa leggen kennelijk het Brongersma arrest breder uit. Mogen zij dat wel ? </a:t>
            </a:r>
          </a:p>
        </p:txBody>
      </p:sp>
    </p:spTree>
    <p:extLst>
      <p:ext uri="{BB962C8B-B14F-4D97-AF65-F5344CB8AC3E}">
        <p14:creationId xmlns:p14="http://schemas.microsoft.com/office/powerpoint/2010/main" val="391590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3B507-9FF8-054F-9C3D-94B13F35E384}"/>
              </a:ext>
            </a:extLst>
          </p:cNvPr>
          <p:cNvSpPr>
            <a:spLocks noGrp="1"/>
          </p:cNvSpPr>
          <p:nvPr>
            <p:ph type="title"/>
          </p:nvPr>
        </p:nvSpPr>
        <p:spPr/>
        <p:txBody>
          <a:bodyPr/>
          <a:lstStyle/>
          <a:p>
            <a:r>
              <a:rPr lang="nl-NL">
                <a:solidFill>
                  <a:srgbClr val="FF0000"/>
                </a:solidFill>
              </a:rPr>
              <a:t>Arrest april 2020</a:t>
            </a:r>
          </a:p>
        </p:txBody>
      </p:sp>
      <p:sp>
        <p:nvSpPr>
          <p:cNvPr id="3" name="Content Placeholder 2">
            <a:extLst>
              <a:ext uri="{FF2B5EF4-FFF2-40B4-BE49-F238E27FC236}">
                <a16:creationId xmlns:a16="http://schemas.microsoft.com/office/drawing/2014/main" id="{864AFDA3-BC57-FF49-B7C9-6F6C6B374869}"/>
              </a:ext>
            </a:extLst>
          </p:cNvPr>
          <p:cNvSpPr>
            <a:spLocks noGrp="1"/>
          </p:cNvSpPr>
          <p:nvPr>
            <p:ph idx="1"/>
          </p:nvPr>
        </p:nvSpPr>
        <p:spPr/>
        <p:txBody>
          <a:bodyPr/>
          <a:lstStyle/>
          <a:p>
            <a:pPr marL="0" indent="0">
              <a:buNone/>
            </a:pPr>
            <a:r>
              <a:rPr lang="nl-NL"/>
              <a:t>Een verpleeghuisarts voert euthanasie uit bij een demente vrouw obv een oude wilsverklaring. </a:t>
            </a:r>
          </a:p>
          <a:p>
            <a:endParaRPr lang="nl-NL"/>
          </a:p>
          <a:p>
            <a:r>
              <a:rPr lang="nl-NL"/>
              <a:t>Dit mag, premedicatie is toegestaan en er hoeft niet met de demente patient overlegd te worden. </a:t>
            </a:r>
          </a:p>
        </p:txBody>
      </p:sp>
    </p:spTree>
    <p:extLst>
      <p:ext uri="{BB962C8B-B14F-4D97-AF65-F5344CB8AC3E}">
        <p14:creationId xmlns:p14="http://schemas.microsoft.com/office/powerpoint/2010/main" val="2423081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9C55-13C6-034D-8A1C-76146529F364}"/>
              </a:ext>
            </a:extLst>
          </p:cNvPr>
          <p:cNvSpPr>
            <a:spLocks noGrp="1"/>
          </p:cNvSpPr>
          <p:nvPr>
            <p:ph type="title"/>
          </p:nvPr>
        </p:nvSpPr>
        <p:spPr/>
        <p:txBody>
          <a:bodyPr/>
          <a:lstStyle/>
          <a:p>
            <a:r>
              <a:rPr lang="nl-NL">
                <a:solidFill>
                  <a:srgbClr val="FF0000"/>
                </a:solidFill>
              </a:rPr>
              <a:t>Euthanasie in de wereld </a:t>
            </a:r>
          </a:p>
        </p:txBody>
      </p:sp>
      <p:pic>
        <p:nvPicPr>
          <p:cNvPr id="4" name="Picture 3">
            <a:extLst>
              <a:ext uri="{FF2B5EF4-FFF2-40B4-BE49-F238E27FC236}">
                <a16:creationId xmlns:a16="http://schemas.microsoft.com/office/drawing/2014/main" id="{BAF2D98E-7AB8-284E-B998-45471D821191}"/>
              </a:ext>
            </a:extLst>
          </p:cNvPr>
          <p:cNvPicPr>
            <a:picLocks noChangeAspect="1"/>
          </p:cNvPicPr>
          <p:nvPr/>
        </p:nvPicPr>
        <p:blipFill>
          <a:blip r:embed="rId2"/>
          <a:stretch>
            <a:fillRect/>
          </a:stretch>
        </p:blipFill>
        <p:spPr>
          <a:xfrm>
            <a:off x="0" y="1085850"/>
            <a:ext cx="9144000" cy="4686300"/>
          </a:xfrm>
          <a:prstGeom prst="rect">
            <a:avLst/>
          </a:prstGeom>
        </p:spPr>
      </p:pic>
      <p:pic>
        <p:nvPicPr>
          <p:cNvPr id="5" name="Picture 4">
            <a:extLst>
              <a:ext uri="{FF2B5EF4-FFF2-40B4-BE49-F238E27FC236}">
                <a16:creationId xmlns:a16="http://schemas.microsoft.com/office/drawing/2014/main" id="{87B172D0-B389-FF45-826A-A984FEF0C446}"/>
              </a:ext>
            </a:extLst>
          </p:cNvPr>
          <p:cNvPicPr>
            <a:picLocks noChangeAspect="1"/>
          </p:cNvPicPr>
          <p:nvPr/>
        </p:nvPicPr>
        <p:blipFill>
          <a:blip r:embed="rId3"/>
          <a:stretch>
            <a:fillRect/>
          </a:stretch>
        </p:blipFill>
        <p:spPr>
          <a:xfrm>
            <a:off x="107504" y="5805264"/>
            <a:ext cx="8856984" cy="310963"/>
          </a:xfrm>
          <a:prstGeom prst="rect">
            <a:avLst/>
          </a:prstGeom>
        </p:spPr>
      </p:pic>
    </p:spTree>
    <p:extLst>
      <p:ext uri="{BB962C8B-B14F-4D97-AF65-F5344CB8AC3E}">
        <p14:creationId xmlns:p14="http://schemas.microsoft.com/office/powerpoint/2010/main" val="1750321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F21F-E602-424C-81F6-43B9800BFC01}"/>
              </a:ext>
            </a:extLst>
          </p:cNvPr>
          <p:cNvSpPr>
            <a:spLocks noGrp="1"/>
          </p:cNvSpPr>
          <p:nvPr>
            <p:ph type="title"/>
          </p:nvPr>
        </p:nvSpPr>
        <p:spPr/>
        <p:txBody>
          <a:bodyPr/>
          <a:lstStyle/>
          <a:p>
            <a:r>
              <a:rPr lang="nl-NL">
                <a:solidFill>
                  <a:srgbClr val="FF0000"/>
                </a:solidFill>
              </a:rPr>
              <a:t>De VS: Assisted suicide</a:t>
            </a:r>
          </a:p>
        </p:txBody>
      </p:sp>
      <p:pic>
        <p:nvPicPr>
          <p:cNvPr id="4" name="Content Placeholder 3">
            <a:extLst>
              <a:ext uri="{FF2B5EF4-FFF2-40B4-BE49-F238E27FC236}">
                <a16:creationId xmlns:a16="http://schemas.microsoft.com/office/drawing/2014/main" id="{2184ED92-7136-DE42-A059-8E8CD8F4350B}"/>
              </a:ext>
            </a:extLst>
          </p:cNvPr>
          <p:cNvPicPr>
            <a:picLocks noGrp="1" noChangeAspect="1"/>
          </p:cNvPicPr>
          <p:nvPr>
            <p:ph idx="1"/>
          </p:nvPr>
        </p:nvPicPr>
        <p:blipFill>
          <a:blip r:embed="rId2"/>
          <a:stretch>
            <a:fillRect/>
          </a:stretch>
        </p:blipFill>
        <p:spPr>
          <a:xfrm>
            <a:off x="323528" y="1628800"/>
            <a:ext cx="5080000" cy="3136900"/>
          </a:xfrm>
          <a:prstGeom prst="rect">
            <a:avLst/>
          </a:prstGeom>
        </p:spPr>
      </p:pic>
      <p:sp>
        <p:nvSpPr>
          <p:cNvPr id="5" name="TextBox 4">
            <a:extLst>
              <a:ext uri="{FF2B5EF4-FFF2-40B4-BE49-F238E27FC236}">
                <a16:creationId xmlns:a16="http://schemas.microsoft.com/office/drawing/2014/main" id="{90E2EAFD-151E-F54A-B976-F709DB6AF48A}"/>
              </a:ext>
            </a:extLst>
          </p:cNvPr>
          <p:cNvSpPr txBox="1"/>
          <p:nvPr/>
        </p:nvSpPr>
        <p:spPr>
          <a:xfrm>
            <a:off x="5292080" y="2412420"/>
            <a:ext cx="3744416" cy="1569660"/>
          </a:xfrm>
          <a:prstGeom prst="rect">
            <a:avLst/>
          </a:prstGeom>
          <a:noFill/>
        </p:spPr>
        <p:txBody>
          <a:bodyPr wrap="square" rtlCol="0">
            <a:spAutoFit/>
          </a:bodyPr>
          <a:lstStyle/>
          <a:p>
            <a:r>
              <a:rPr lang="nl-NL" sz="2400"/>
              <a:t>Geen federaal constitutineel recht op assisted-suicide (of euthanasie), dus is het aan de staten zelf dit te regelen.</a:t>
            </a:r>
          </a:p>
        </p:txBody>
      </p:sp>
      <p:sp>
        <p:nvSpPr>
          <p:cNvPr id="6" name="TextBox 5">
            <a:extLst>
              <a:ext uri="{FF2B5EF4-FFF2-40B4-BE49-F238E27FC236}">
                <a16:creationId xmlns:a16="http://schemas.microsoft.com/office/drawing/2014/main" id="{41BDE87F-E114-E74B-B57E-CBAF4E42B208}"/>
              </a:ext>
            </a:extLst>
          </p:cNvPr>
          <p:cNvSpPr txBox="1"/>
          <p:nvPr/>
        </p:nvSpPr>
        <p:spPr>
          <a:xfrm>
            <a:off x="323528" y="5445224"/>
            <a:ext cx="9147954" cy="1231106"/>
          </a:xfrm>
          <a:prstGeom prst="rect">
            <a:avLst/>
          </a:prstGeom>
          <a:noFill/>
        </p:spPr>
        <p:txBody>
          <a:bodyPr wrap="none" rtlCol="0">
            <a:spAutoFit/>
          </a:bodyPr>
          <a:lstStyle/>
          <a:p>
            <a:r>
              <a:rPr lang="nl-NL" sz="2000"/>
              <a:t>Eugenics</a:t>
            </a:r>
            <a:r>
              <a:rPr lang="nl-NL"/>
              <a:t> ca. 1880-1940+: rassenverbetering. Gedwongen sterilisatie (totaal ca 64000 personen</a:t>
            </a:r>
          </a:p>
          <a:p>
            <a:r>
              <a:rPr lang="nl-NL"/>
              <a:t>(32 staten, California: 1909-1979), immigratierestricties, selectief slechte genen verwijderen, </a:t>
            </a:r>
          </a:p>
          <a:p>
            <a:r>
              <a:rPr lang="nl-NL"/>
              <a:t>psychiatrische inrichting in Illinois gaf patienten melk met TBC bacterien (35% sterfte), </a:t>
            </a:r>
          </a:p>
          <a:p>
            <a:r>
              <a:rPr lang="nl-NL"/>
              <a:t>Better Baby contests enz.  Connectie/inspiratie voor Hitler-Duitsland</a:t>
            </a:r>
          </a:p>
        </p:txBody>
      </p:sp>
    </p:spTree>
    <p:extLst>
      <p:ext uri="{BB962C8B-B14F-4D97-AF65-F5344CB8AC3E}">
        <p14:creationId xmlns:p14="http://schemas.microsoft.com/office/powerpoint/2010/main" val="7963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92BC-FF5E-554E-9C88-B130200E208A}"/>
              </a:ext>
            </a:extLst>
          </p:cNvPr>
          <p:cNvSpPr>
            <a:spLocks noGrp="1"/>
          </p:cNvSpPr>
          <p:nvPr>
            <p:ph type="title"/>
          </p:nvPr>
        </p:nvSpPr>
        <p:spPr/>
        <p:txBody>
          <a:bodyPr/>
          <a:lstStyle/>
          <a:p>
            <a:r>
              <a:rPr lang="nl-NL">
                <a:solidFill>
                  <a:srgbClr val="FF0000"/>
                </a:solidFill>
              </a:rPr>
              <a:t>Zwitserland</a:t>
            </a:r>
          </a:p>
        </p:txBody>
      </p:sp>
      <p:sp>
        <p:nvSpPr>
          <p:cNvPr id="3" name="Content Placeholder 2">
            <a:extLst>
              <a:ext uri="{FF2B5EF4-FFF2-40B4-BE49-F238E27FC236}">
                <a16:creationId xmlns:a16="http://schemas.microsoft.com/office/drawing/2014/main" id="{DF14540A-2903-C543-9366-B62C79F00168}"/>
              </a:ext>
            </a:extLst>
          </p:cNvPr>
          <p:cNvSpPr>
            <a:spLocks noGrp="1"/>
          </p:cNvSpPr>
          <p:nvPr>
            <p:ph idx="1"/>
          </p:nvPr>
        </p:nvSpPr>
        <p:spPr>
          <a:xfrm>
            <a:off x="466278" y="1556792"/>
            <a:ext cx="8229600" cy="4929411"/>
          </a:xfrm>
        </p:spPr>
        <p:txBody>
          <a:bodyPr>
            <a:normAutofit fontScale="92500" lnSpcReduction="10000"/>
          </a:bodyPr>
          <a:lstStyle/>
          <a:p>
            <a:r>
              <a:rPr lang="nl-NL"/>
              <a:t>Geen euthanasie, wel hulp bij zelfdoding</a:t>
            </a:r>
          </a:p>
          <a:p>
            <a:r>
              <a:rPr lang="nl-NL"/>
              <a:t>Niet via arts maar vrijwilligers organisaties als Dignitas of Exit. Je bent bv lid hiervan.</a:t>
            </a:r>
          </a:p>
          <a:p>
            <a:r>
              <a:rPr lang="nl-NL"/>
              <a:t>Patienten doden zichzelf: kraan open draaien, iets opdrinken etc. </a:t>
            </a:r>
          </a:p>
          <a:p>
            <a:r>
              <a:rPr lang="nl-NL"/>
              <a:t>Rol arts beperkt: medicatie regelen, inzage dossier. In principe niet aanwezig bij overlijden</a:t>
            </a:r>
          </a:p>
          <a:p>
            <a:r>
              <a:rPr lang="nl-NL"/>
              <a:t>Vrijwilligers geven niet medicatie maar ondersteunen</a:t>
            </a:r>
          </a:p>
          <a:p>
            <a:r>
              <a:rPr lang="nl-NL"/>
              <a:t>Altijd melding bij politie: onderzoek volgt. </a:t>
            </a:r>
          </a:p>
          <a:p>
            <a:endParaRPr lang="nl-NL"/>
          </a:p>
        </p:txBody>
      </p:sp>
    </p:spTree>
    <p:extLst>
      <p:ext uri="{BB962C8B-B14F-4D97-AF65-F5344CB8AC3E}">
        <p14:creationId xmlns:p14="http://schemas.microsoft.com/office/powerpoint/2010/main" val="83760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4F22-83B7-CB47-B62C-28C370D56020}"/>
              </a:ext>
            </a:extLst>
          </p:cNvPr>
          <p:cNvSpPr>
            <a:spLocks noGrp="1"/>
          </p:cNvSpPr>
          <p:nvPr>
            <p:ph type="title"/>
          </p:nvPr>
        </p:nvSpPr>
        <p:spPr/>
        <p:txBody>
          <a:bodyPr/>
          <a:lstStyle/>
          <a:p>
            <a:r>
              <a:rPr lang="nl-NL">
                <a:solidFill>
                  <a:srgbClr val="FF0000"/>
                </a:solidFill>
              </a:rPr>
              <a:t>Disclosure belangen</a:t>
            </a:r>
          </a:p>
        </p:txBody>
      </p:sp>
      <p:sp>
        <p:nvSpPr>
          <p:cNvPr id="3" name="Content Placeholder 2">
            <a:extLst>
              <a:ext uri="{FF2B5EF4-FFF2-40B4-BE49-F238E27FC236}">
                <a16:creationId xmlns:a16="http://schemas.microsoft.com/office/drawing/2014/main" id="{53502022-4CFA-9B43-9D7D-7A84E0AD8B4C}"/>
              </a:ext>
            </a:extLst>
          </p:cNvPr>
          <p:cNvSpPr>
            <a:spLocks noGrp="1"/>
          </p:cNvSpPr>
          <p:nvPr>
            <p:ph idx="1"/>
          </p:nvPr>
        </p:nvSpPr>
        <p:spPr/>
        <p:txBody>
          <a:bodyPr/>
          <a:lstStyle/>
          <a:p>
            <a:r>
              <a:rPr lang="nl-NL"/>
              <a:t>Geen</a:t>
            </a:r>
          </a:p>
          <a:p>
            <a:endParaRPr lang="nl-NL"/>
          </a:p>
          <a:p>
            <a:endParaRPr lang="nl-NL"/>
          </a:p>
          <a:p>
            <a:endParaRPr lang="nl-NL"/>
          </a:p>
        </p:txBody>
      </p:sp>
    </p:spTree>
    <p:extLst>
      <p:ext uri="{BB962C8B-B14F-4D97-AF65-F5344CB8AC3E}">
        <p14:creationId xmlns:p14="http://schemas.microsoft.com/office/powerpoint/2010/main" val="47953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5FB4-64C1-F543-B847-A37BA716A871}"/>
              </a:ext>
            </a:extLst>
          </p:cNvPr>
          <p:cNvSpPr>
            <a:spLocks noGrp="1"/>
          </p:cNvSpPr>
          <p:nvPr>
            <p:ph type="title"/>
          </p:nvPr>
        </p:nvSpPr>
        <p:spPr/>
        <p:txBody>
          <a:bodyPr/>
          <a:lstStyle/>
          <a:p>
            <a:r>
              <a:rPr lang="nl-NL">
                <a:solidFill>
                  <a:srgbClr val="FF0000"/>
                </a:solidFill>
              </a:rPr>
              <a:t>Belgie</a:t>
            </a:r>
            <a:endParaRPr lang="nl-NL"/>
          </a:p>
        </p:txBody>
      </p:sp>
      <p:sp>
        <p:nvSpPr>
          <p:cNvPr id="3" name="Content Placeholder 2">
            <a:extLst>
              <a:ext uri="{FF2B5EF4-FFF2-40B4-BE49-F238E27FC236}">
                <a16:creationId xmlns:a16="http://schemas.microsoft.com/office/drawing/2014/main" id="{97BC2EB3-E4DF-4740-AC26-38754441D5AB}"/>
              </a:ext>
            </a:extLst>
          </p:cNvPr>
          <p:cNvSpPr>
            <a:spLocks noGrp="1"/>
          </p:cNvSpPr>
          <p:nvPr>
            <p:ph idx="1"/>
          </p:nvPr>
        </p:nvSpPr>
        <p:spPr/>
        <p:txBody>
          <a:bodyPr/>
          <a:lstStyle/>
          <a:p>
            <a:r>
              <a:rPr lang="nl-NL"/>
              <a:t>2e land waar het wettelijk is geregeld (1</a:t>
            </a:r>
            <a:r>
              <a:rPr lang="nl-NL" baseline="30000"/>
              <a:t>e</a:t>
            </a:r>
            <a:r>
              <a:rPr lang="nl-NL"/>
              <a:t> = NL)</a:t>
            </a:r>
          </a:p>
          <a:p>
            <a:r>
              <a:rPr lang="nl-NL"/>
              <a:t>Alleen na schriftelijk verzoek van de patient</a:t>
            </a:r>
          </a:p>
          <a:p>
            <a:r>
              <a:rPr lang="nl-NL"/>
              <a:t>Via een wilsbeschikking, iedere 5 jaar nieuw</a:t>
            </a:r>
          </a:p>
          <a:p>
            <a:r>
              <a:rPr lang="nl-NL"/>
              <a:t>3 artsen betrokken</a:t>
            </a:r>
          </a:p>
          <a:p>
            <a:r>
              <a:rPr lang="nl-NL"/>
              <a:t>Sinds 2013 ook voor minderjarigen</a:t>
            </a:r>
          </a:p>
        </p:txBody>
      </p:sp>
    </p:spTree>
    <p:extLst>
      <p:ext uri="{BB962C8B-B14F-4D97-AF65-F5344CB8AC3E}">
        <p14:creationId xmlns:p14="http://schemas.microsoft.com/office/powerpoint/2010/main" val="140320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2686-776E-794D-9A21-B7E98CAED8FB}"/>
              </a:ext>
            </a:extLst>
          </p:cNvPr>
          <p:cNvSpPr>
            <a:spLocks noGrp="1"/>
          </p:cNvSpPr>
          <p:nvPr>
            <p:ph type="title"/>
          </p:nvPr>
        </p:nvSpPr>
        <p:spPr/>
        <p:txBody>
          <a:bodyPr/>
          <a:lstStyle/>
          <a:p>
            <a:r>
              <a:rPr lang="nl-NL">
                <a:solidFill>
                  <a:srgbClr val="FF0000"/>
                </a:solidFill>
              </a:rPr>
              <a:t>Duitsland</a:t>
            </a:r>
          </a:p>
        </p:txBody>
      </p:sp>
      <p:sp>
        <p:nvSpPr>
          <p:cNvPr id="3" name="Content Placeholder 2">
            <a:extLst>
              <a:ext uri="{FF2B5EF4-FFF2-40B4-BE49-F238E27FC236}">
                <a16:creationId xmlns:a16="http://schemas.microsoft.com/office/drawing/2014/main" id="{50BAC43F-F125-6746-806E-5ADF10AD4842}"/>
              </a:ext>
            </a:extLst>
          </p:cNvPr>
          <p:cNvSpPr>
            <a:spLocks noGrp="1"/>
          </p:cNvSpPr>
          <p:nvPr>
            <p:ph idx="1"/>
          </p:nvPr>
        </p:nvSpPr>
        <p:spPr/>
        <p:txBody>
          <a:bodyPr/>
          <a:lstStyle/>
          <a:p>
            <a:r>
              <a:rPr lang="nl-NL"/>
              <a:t>Euthanasie is verboden</a:t>
            </a:r>
          </a:p>
          <a:p>
            <a:r>
              <a:rPr lang="nl-NL"/>
              <a:t>Beladen term gezien de geschiedenis: </a:t>
            </a:r>
          </a:p>
          <a:p>
            <a:pPr lvl="1"/>
            <a:r>
              <a:rPr lang="nl-NL"/>
              <a:t>Hitler liet 100.000 mensen ‘euthanaseren’ zonder hun toestemming tbv rasverbetering</a:t>
            </a:r>
          </a:p>
          <a:p>
            <a:pPr lvl="1"/>
            <a:r>
              <a:rPr lang="nl-NL"/>
              <a:t>Mn Gehandicapten en sociaal onaangepasten</a:t>
            </a:r>
          </a:p>
          <a:p>
            <a:pPr lvl="1"/>
            <a:r>
              <a:rPr lang="nl-NL"/>
              <a:t>Aktion T4  1939-1945 : 1/3 vd psychiatrische instelling bewoners was eind 1941 al vermoord </a:t>
            </a:r>
          </a:p>
        </p:txBody>
      </p:sp>
    </p:spTree>
    <p:extLst>
      <p:ext uri="{BB962C8B-B14F-4D97-AF65-F5344CB8AC3E}">
        <p14:creationId xmlns:p14="http://schemas.microsoft.com/office/powerpoint/2010/main" val="2302918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23EE1-4CC4-1D40-A6AE-1F7EABFDCBD9}"/>
              </a:ext>
            </a:extLst>
          </p:cNvPr>
          <p:cNvSpPr>
            <a:spLocks noGrp="1"/>
          </p:cNvSpPr>
          <p:nvPr>
            <p:ph idx="1"/>
          </p:nvPr>
        </p:nvSpPr>
        <p:spPr/>
        <p:txBody>
          <a:bodyPr/>
          <a:lstStyle/>
          <a:p>
            <a:r>
              <a:rPr lang="nl-NL"/>
              <a:t>Verder met Ge van de Berg </a:t>
            </a:r>
          </a:p>
        </p:txBody>
      </p:sp>
    </p:spTree>
    <p:extLst>
      <p:ext uri="{BB962C8B-B14F-4D97-AF65-F5344CB8AC3E}">
        <p14:creationId xmlns:p14="http://schemas.microsoft.com/office/powerpoint/2010/main" val="195485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Euthanasie</a:t>
            </a:r>
          </a:p>
        </p:txBody>
      </p:sp>
      <p:sp>
        <p:nvSpPr>
          <p:cNvPr id="3" name="Tijdelijke aanduiding voor inhoud 2"/>
          <p:cNvSpPr>
            <a:spLocks noGrp="1"/>
          </p:cNvSpPr>
          <p:nvPr>
            <p:ph idx="1"/>
          </p:nvPr>
        </p:nvSpPr>
        <p:spPr/>
        <p:txBody>
          <a:bodyPr/>
          <a:lstStyle/>
          <a:p>
            <a:r>
              <a:rPr lang="nl-NL" dirty="0"/>
              <a:t>Inleiding en ontwikkeling in Nederland</a:t>
            </a:r>
          </a:p>
          <a:p>
            <a:r>
              <a:rPr lang="nl-NL" dirty="0"/>
              <a:t>Andere landen</a:t>
            </a:r>
          </a:p>
          <a:p>
            <a:endParaRPr lang="nl-NL" dirty="0"/>
          </a:p>
          <a:p>
            <a:endParaRPr lang="nl-NL" dirty="0"/>
          </a:p>
          <a:p>
            <a:endParaRPr lang="nl-NL" dirty="0"/>
          </a:p>
          <a:p>
            <a:r>
              <a:rPr lang="nl-NL" dirty="0"/>
              <a:t>Vervolg door Ge vd Berg</a:t>
            </a:r>
          </a:p>
          <a:p>
            <a:endParaRPr lang="nl-NL" dirty="0"/>
          </a:p>
        </p:txBody>
      </p:sp>
    </p:spTree>
    <p:extLst>
      <p:ext uri="{BB962C8B-B14F-4D97-AF65-F5344CB8AC3E}">
        <p14:creationId xmlns:p14="http://schemas.microsoft.com/office/powerpoint/2010/main" val="176293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CAC3-CB16-9941-B85A-AEECEF1F07E1}"/>
              </a:ext>
            </a:extLst>
          </p:cNvPr>
          <p:cNvSpPr>
            <a:spLocks noGrp="1"/>
          </p:cNvSpPr>
          <p:nvPr>
            <p:ph type="title"/>
          </p:nvPr>
        </p:nvSpPr>
        <p:spPr/>
        <p:txBody>
          <a:bodyPr/>
          <a:lstStyle/>
          <a:p>
            <a:r>
              <a:rPr lang="nl-NL">
                <a:solidFill>
                  <a:srgbClr val="FF0000"/>
                </a:solidFill>
              </a:rPr>
              <a:t>Introductie Euthanasie</a:t>
            </a:r>
          </a:p>
        </p:txBody>
      </p:sp>
      <p:sp>
        <p:nvSpPr>
          <p:cNvPr id="4" name="Rectangle 3">
            <a:extLst>
              <a:ext uri="{FF2B5EF4-FFF2-40B4-BE49-F238E27FC236}">
                <a16:creationId xmlns:a16="http://schemas.microsoft.com/office/drawing/2014/main" id="{2B79A943-55E5-3748-A6BF-47B6B07EF706}"/>
              </a:ext>
            </a:extLst>
          </p:cNvPr>
          <p:cNvSpPr/>
          <p:nvPr/>
        </p:nvSpPr>
        <p:spPr>
          <a:xfrm>
            <a:off x="2286000" y="2551837"/>
            <a:ext cx="4572000" cy="369332"/>
          </a:xfrm>
          <a:prstGeom prst="rect">
            <a:avLst/>
          </a:prstGeom>
        </p:spPr>
        <p:txBody>
          <a:bodyPr>
            <a:spAutoFit/>
          </a:bodyPr>
          <a:lstStyle/>
          <a:p>
            <a:pPr>
              <a:spcBef>
                <a:spcPts val="768"/>
              </a:spcBef>
            </a:pPr>
            <a:endParaRPr lang="en-US">
              <a:effectLst/>
            </a:endParaRPr>
          </a:p>
        </p:txBody>
      </p:sp>
      <p:sp>
        <p:nvSpPr>
          <p:cNvPr id="5" name="Rectangle 4">
            <a:extLst>
              <a:ext uri="{FF2B5EF4-FFF2-40B4-BE49-F238E27FC236}">
                <a16:creationId xmlns:a16="http://schemas.microsoft.com/office/drawing/2014/main" id="{EF276120-2EB9-1346-B0DA-87BBD39E06EA}"/>
              </a:ext>
            </a:extLst>
          </p:cNvPr>
          <p:cNvSpPr/>
          <p:nvPr/>
        </p:nvSpPr>
        <p:spPr>
          <a:xfrm>
            <a:off x="3030039" y="3244334"/>
            <a:ext cx="3083921" cy="646331"/>
          </a:xfrm>
          <a:prstGeom prst="rect">
            <a:avLst/>
          </a:prstGeom>
        </p:spPr>
        <p:txBody>
          <a:bodyPr wrap="none">
            <a:spAutoFit/>
          </a:bodyPr>
          <a:lstStyle/>
          <a:p>
            <a:r>
              <a:rPr lang="nl-NL">
                <a:hlinkClick r:id="rId2"/>
              </a:rPr>
              <a:t>https://youtu.be/v5K9DwtiePo</a:t>
            </a:r>
            <a:endParaRPr lang="nl-NL"/>
          </a:p>
          <a:p>
            <a:endParaRPr lang="nl-NL"/>
          </a:p>
        </p:txBody>
      </p:sp>
    </p:spTree>
    <p:extLst>
      <p:ext uri="{BB962C8B-B14F-4D97-AF65-F5344CB8AC3E}">
        <p14:creationId xmlns:p14="http://schemas.microsoft.com/office/powerpoint/2010/main" val="371122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Euthanasie </a:t>
            </a:r>
          </a:p>
        </p:txBody>
      </p:sp>
      <p:sp>
        <p:nvSpPr>
          <p:cNvPr id="3" name="Tijdelijke aanduiding voor inhoud 2"/>
          <p:cNvSpPr>
            <a:spLocks noGrp="1"/>
          </p:cNvSpPr>
          <p:nvPr>
            <p:ph idx="1"/>
          </p:nvPr>
        </p:nvSpPr>
        <p:spPr>
          <a:xfrm>
            <a:off x="457200" y="1268760"/>
            <a:ext cx="8229600" cy="5040560"/>
          </a:xfrm>
        </p:spPr>
        <p:txBody>
          <a:bodyPr>
            <a:normAutofit fontScale="62500" lnSpcReduction="20000"/>
          </a:bodyPr>
          <a:lstStyle/>
          <a:p>
            <a:pPr marL="0" indent="0">
              <a:buNone/>
            </a:pPr>
            <a:r>
              <a:rPr lang="nl-NL" dirty="0" err="1"/>
              <a:t>Oud-Grieks</a:t>
            </a:r>
            <a:r>
              <a:rPr lang="nl-NL" dirty="0"/>
              <a:t>: </a:t>
            </a:r>
            <a:r>
              <a:rPr lang="nl-NL" dirty="0" err="1"/>
              <a:t>εὖ</a:t>
            </a:r>
            <a:r>
              <a:rPr lang="nl-NL" dirty="0"/>
              <a:t> (</a:t>
            </a:r>
            <a:r>
              <a:rPr lang="nl-NL" i="1" dirty="0" err="1"/>
              <a:t>eu</a:t>
            </a:r>
            <a:r>
              <a:rPr lang="nl-NL" dirty="0"/>
              <a:t>)  </a:t>
            </a:r>
            <a:r>
              <a:rPr lang="nl-NL" dirty="0" err="1"/>
              <a:t>θάν</a:t>
            </a:r>
            <a:r>
              <a:rPr lang="nl-NL" dirty="0"/>
              <a:t>ατος (</a:t>
            </a:r>
            <a:r>
              <a:rPr lang="nl-NL" i="1" dirty="0"/>
              <a:t>thanatos</a:t>
            </a:r>
            <a:r>
              <a:rPr lang="nl-NL" dirty="0"/>
              <a:t>)</a:t>
            </a:r>
          </a:p>
          <a:p>
            <a:pPr marL="0" indent="0">
              <a:buNone/>
            </a:pPr>
            <a:r>
              <a:rPr lang="nl-NL" dirty="0"/>
              <a:t>Vertaald: “Goede dood”</a:t>
            </a:r>
          </a:p>
          <a:p>
            <a:pPr marL="0" indent="0">
              <a:buNone/>
            </a:pPr>
            <a:endParaRPr lang="nl-NL" dirty="0"/>
          </a:p>
          <a:p>
            <a:pPr marL="0" indent="0">
              <a:buNone/>
            </a:pPr>
            <a:r>
              <a:rPr lang="nl-NL" b="1" dirty="0">
                <a:effectLst/>
              </a:rPr>
              <a:t>Van Dale, online woordenboek 2020:</a:t>
            </a:r>
          </a:p>
          <a:p>
            <a:pPr marL="0" indent="0">
              <a:buNone/>
            </a:pPr>
            <a:r>
              <a:rPr lang="nl-NL" dirty="0" err="1"/>
              <a:t>eu·tha·na·s</a:t>
            </a:r>
            <a:r>
              <a:rPr lang="nl-NL" u="sng" dirty="0" err="1"/>
              <a:t>ie</a:t>
            </a:r>
            <a:r>
              <a:rPr lang="nl-NL" dirty="0"/>
              <a:t> </a:t>
            </a:r>
            <a:r>
              <a:rPr lang="nl-NL" i="1" dirty="0"/>
              <a:t>(de; v)</a:t>
            </a:r>
            <a:r>
              <a:rPr lang="nl-NL" dirty="0"/>
              <a:t> </a:t>
            </a:r>
            <a:r>
              <a:rPr lang="nl-NL" b="1" dirty="0"/>
              <a:t>1 </a:t>
            </a:r>
            <a:r>
              <a:rPr lang="nl-NL" dirty="0"/>
              <a:t>het op hun eigen verzoek beëindigen van het leven van patiënten die ondraaglijk en uitzichtloos lijden</a:t>
            </a:r>
            <a:endParaRPr lang="nl-NL" dirty="0">
              <a:effectLst/>
            </a:endParaRPr>
          </a:p>
          <a:p>
            <a:pPr marL="0" indent="0">
              <a:buNone/>
            </a:pPr>
            <a:endParaRPr lang="nl-NL" b="1" dirty="0"/>
          </a:p>
          <a:p>
            <a:pPr marL="0" indent="0">
              <a:buNone/>
            </a:pPr>
            <a:endParaRPr lang="nl-NL" b="1" dirty="0"/>
          </a:p>
          <a:p>
            <a:pPr marL="0" indent="0">
              <a:buNone/>
            </a:pPr>
            <a:r>
              <a:rPr lang="nl-NL" sz="2900" b="1" dirty="0"/>
              <a:t>Artikel 293 Wetboek van Strafrecht </a:t>
            </a:r>
          </a:p>
          <a:p>
            <a:r>
              <a:rPr lang="nl-NL" sz="2900" dirty="0"/>
              <a:t>1 Hij die opzettelijk het leven van een ander op diens uitdrukkelijk en ernstig verlangen beëindigt, wordt gestraft met een gevangenisstraf van ten hoogste twaalf jaren of geldboete van de vijfde categorie. </a:t>
            </a:r>
          </a:p>
          <a:p>
            <a:r>
              <a:rPr lang="nl-NL" sz="2900" dirty="0"/>
              <a:t>2 Het in het eerste lid bedoelde feit is </a:t>
            </a:r>
            <a:r>
              <a:rPr lang="nl-NL" sz="2900" dirty="0">
                <a:solidFill>
                  <a:srgbClr val="FF0000"/>
                </a:solidFill>
              </a:rPr>
              <a:t>niet strafbaar</a:t>
            </a:r>
            <a:r>
              <a:rPr lang="nl-NL" sz="2900" dirty="0"/>
              <a:t>, indien het is begaan door een </a:t>
            </a:r>
            <a:r>
              <a:rPr lang="nl-NL" sz="2900" dirty="0">
                <a:solidFill>
                  <a:srgbClr val="FF0000"/>
                </a:solidFill>
              </a:rPr>
              <a:t>arts</a:t>
            </a:r>
            <a:r>
              <a:rPr lang="nl-NL" sz="2900" dirty="0"/>
              <a:t> die daarbij </a:t>
            </a:r>
            <a:r>
              <a:rPr lang="nl-NL" sz="2900" dirty="0">
                <a:solidFill>
                  <a:srgbClr val="FF0000"/>
                </a:solidFill>
              </a:rPr>
              <a:t>voldoet aan de zorgvuldigheidseisen</a:t>
            </a:r>
            <a:r>
              <a:rPr lang="nl-NL" sz="2900" dirty="0"/>
              <a:t>, bedoeld in artikel 2 van de Wet toetsing levensbeëindiging op verzoek en hulp bij zelfdoding en hiervan </a:t>
            </a:r>
            <a:r>
              <a:rPr lang="nl-NL" sz="2900" dirty="0">
                <a:solidFill>
                  <a:srgbClr val="FF0000"/>
                </a:solidFill>
              </a:rPr>
              <a:t>mededeling doet aan de gemeentelijke lijkschouwer </a:t>
            </a:r>
            <a:r>
              <a:rPr lang="nl-NL" sz="2900" dirty="0"/>
              <a:t>overeenkomstig artikel 7, tweede lid, van de Wet op de lijkbezorging</a:t>
            </a:r>
            <a:r>
              <a:rPr lang="nl-NL" dirty="0"/>
              <a:t>.</a:t>
            </a:r>
          </a:p>
        </p:txBody>
      </p:sp>
    </p:spTree>
    <p:extLst>
      <p:ext uri="{BB962C8B-B14F-4D97-AF65-F5344CB8AC3E}">
        <p14:creationId xmlns:p14="http://schemas.microsoft.com/office/powerpoint/2010/main" val="86554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FF0000"/>
                </a:solidFill>
              </a:rPr>
              <a:t>Recente Juridische Geschiedenis Euthanasie in Nederland</a:t>
            </a:r>
          </a:p>
        </p:txBody>
      </p:sp>
      <p:sp>
        <p:nvSpPr>
          <p:cNvPr id="3" name="Tijdelijke aanduiding voor inhoud 2"/>
          <p:cNvSpPr>
            <a:spLocks noGrp="1"/>
          </p:cNvSpPr>
          <p:nvPr>
            <p:ph idx="1"/>
          </p:nvPr>
        </p:nvSpPr>
        <p:spPr>
          <a:xfrm>
            <a:off x="457200" y="1600200"/>
            <a:ext cx="5770984" cy="4525963"/>
          </a:xfrm>
        </p:spPr>
        <p:txBody>
          <a:bodyPr/>
          <a:lstStyle/>
          <a:p>
            <a:r>
              <a:rPr lang="nl-NL" dirty="0"/>
              <a:t>Eerste rechtszaak over euthanasie 1952 over arts die op verzoek zijn broer doodde</a:t>
            </a:r>
          </a:p>
          <a:p>
            <a:r>
              <a:rPr lang="nl-NL" dirty="0"/>
              <a:t>Bekender was het “Leeuwarder Euthanasieproces” in 1973 door huisarts Truus Postma.</a:t>
            </a:r>
          </a:p>
          <a:p>
            <a:r>
              <a:rPr lang="nl-NL" dirty="0"/>
              <a:t>Vonnis: 1 week voorwaardelijk</a:t>
            </a:r>
          </a:p>
          <a:p>
            <a:r>
              <a:rPr lang="nl-NL" dirty="0"/>
              <a:t>Startpunt van de NVVE</a:t>
            </a:r>
          </a:p>
        </p:txBody>
      </p:sp>
      <p:pic>
        <p:nvPicPr>
          <p:cNvPr id="4" name="Picture 3">
            <a:extLst>
              <a:ext uri="{FF2B5EF4-FFF2-40B4-BE49-F238E27FC236}">
                <a16:creationId xmlns:a16="http://schemas.microsoft.com/office/drawing/2014/main" id="{7EFC3DF8-D9E3-8E4D-BC27-06F38563DABA}"/>
              </a:ext>
            </a:extLst>
          </p:cNvPr>
          <p:cNvPicPr>
            <a:picLocks noChangeAspect="1"/>
          </p:cNvPicPr>
          <p:nvPr/>
        </p:nvPicPr>
        <p:blipFill>
          <a:blip r:embed="rId3"/>
          <a:stretch>
            <a:fillRect/>
          </a:stretch>
        </p:blipFill>
        <p:spPr>
          <a:xfrm>
            <a:off x="6516216" y="1417638"/>
            <a:ext cx="2349500" cy="4876800"/>
          </a:xfrm>
          <a:prstGeom prst="rect">
            <a:avLst/>
          </a:prstGeom>
        </p:spPr>
      </p:pic>
    </p:spTree>
    <p:extLst>
      <p:ext uri="{BB962C8B-B14F-4D97-AF65-F5344CB8AC3E}">
        <p14:creationId xmlns:p14="http://schemas.microsoft.com/office/powerpoint/2010/main" val="137673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BCA0-FFCC-2E40-BD30-6702D6666255}"/>
              </a:ext>
            </a:extLst>
          </p:cNvPr>
          <p:cNvSpPr>
            <a:spLocks noGrp="1"/>
          </p:cNvSpPr>
          <p:nvPr>
            <p:ph type="title"/>
          </p:nvPr>
        </p:nvSpPr>
        <p:spPr/>
        <p:txBody>
          <a:bodyPr/>
          <a:lstStyle/>
          <a:p>
            <a:r>
              <a:rPr lang="nl-NL">
                <a:solidFill>
                  <a:srgbClr val="FF0000"/>
                </a:solidFill>
              </a:rPr>
              <a:t>1984: Euthanasie Alkmaar</a:t>
            </a:r>
          </a:p>
        </p:txBody>
      </p:sp>
      <p:sp>
        <p:nvSpPr>
          <p:cNvPr id="3" name="Content Placeholder 2">
            <a:extLst>
              <a:ext uri="{FF2B5EF4-FFF2-40B4-BE49-F238E27FC236}">
                <a16:creationId xmlns:a16="http://schemas.microsoft.com/office/drawing/2014/main" id="{00ACC54C-947D-5340-BC59-09563D7BA4C5}"/>
              </a:ext>
            </a:extLst>
          </p:cNvPr>
          <p:cNvSpPr>
            <a:spLocks noGrp="1"/>
          </p:cNvSpPr>
          <p:nvPr>
            <p:ph idx="1"/>
          </p:nvPr>
        </p:nvSpPr>
        <p:spPr/>
        <p:txBody>
          <a:bodyPr>
            <a:normAutofit lnSpcReduction="10000"/>
          </a:bodyPr>
          <a:lstStyle/>
          <a:p>
            <a:r>
              <a:rPr lang="nl-NL"/>
              <a:t>Arts pleegde euthanasie op 95-jarige vrouw</a:t>
            </a:r>
          </a:p>
          <a:p>
            <a:r>
              <a:rPr lang="nl-NL"/>
              <a:t>Klachten: gebroken heup, verslechterend zien, horen en spreken. Zij leed hier erg onder. Ook inzinkingen waardoor ze niet meer at en bewustzijn verloor. Dit wilde ze niet meer meemaken.</a:t>
            </a:r>
          </a:p>
          <a:p>
            <a:r>
              <a:rPr lang="nl-NL"/>
              <a:t>Arts beriep zich op noodtoestand (Sr art 40) maar Hof Amsterdam verwierp dat omdat ze herstelde</a:t>
            </a:r>
          </a:p>
        </p:txBody>
      </p:sp>
    </p:spTree>
    <p:extLst>
      <p:ext uri="{BB962C8B-B14F-4D97-AF65-F5344CB8AC3E}">
        <p14:creationId xmlns:p14="http://schemas.microsoft.com/office/powerpoint/2010/main" val="103371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1F70-5208-474D-B757-09E0AFFF2634}"/>
              </a:ext>
            </a:extLst>
          </p:cNvPr>
          <p:cNvSpPr>
            <a:spLocks noGrp="1"/>
          </p:cNvSpPr>
          <p:nvPr>
            <p:ph type="title"/>
          </p:nvPr>
        </p:nvSpPr>
        <p:spPr/>
        <p:txBody>
          <a:bodyPr/>
          <a:lstStyle/>
          <a:p>
            <a:r>
              <a:rPr lang="nl-NL">
                <a:solidFill>
                  <a:srgbClr val="FF0000"/>
                </a:solidFill>
              </a:rPr>
              <a:t>1984: Euthanasie Alkmaar</a:t>
            </a:r>
          </a:p>
        </p:txBody>
      </p:sp>
      <p:sp>
        <p:nvSpPr>
          <p:cNvPr id="3" name="Content Placeholder 2">
            <a:extLst>
              <a:ext uri="{FF2B5EF4-FFF2-40B4-BE49-F238E27FC236}">
                <a16:creationId xmlns:a16="http://schemas.microsoft.com/office/drawing/2014/main" id="{585955CF-1230-884C-96C1-225757170130}"/>
              </a:ext>
            </a:extLst>
          </p:cNvPr>
          <p:cNvSpPr>
            <a:spLocks noGrp="1"/>
          </p:cNvSpPr>
          <p:nvPr>
            <p:ph idx="1"/>
          </p:nvPr>
        </p:nvSpPr>
        <p:spPr/>
        <p:txBody>
          <a:bodyPr/>
          <a:lstStyle/>
          <a:p>
            <a:r>
              <a:rPr lang="nl-NL"/>
              <a:t>Arrest Hoge Raad: prognose had gewogen moeten worden en daarmee mogelijk wel noodtoestand cf art 40 Sr. </a:t>
            </a:r>
          </a:p>
          <a:p>
            <a:r>
              <a:rPr lang="nl-NL"/>
              <a:t>Echter: geen zelfbeschikkingsrecht voor de patient (onvoldoende maatschappelijk aanvaard) maar ondraaglijk en uitzichtloos lijden kan wel reden zijn. Dat moest een arts vaststellen, niet de patient zelf.</a:t>
            </a:r>
          </a:p>
        </p:txBody>
      </p:sp>
    </p:spTree>
    <p:extLst>
      <p:ext uri="{BB962C8B-B14F-4D97-AF65-F5344CB8AC3E}">
        <p14:creationId xmlns:p14="http://schemas.microsoft.com/office/powerpoint/2010/main" val="28836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5587-7F11-AC43-8387-E1AFCDF1CE17}"/>
              </a:ext>
            </a:extLst>
          </p:cNvPr>
          <p:cNvSpPr>
            <a:spLocks noGrp="1"/>
          </p:cNvSpPr>
          <p:nvPr>
            <p:ph type="title"/>
          </p:nvPr>
        </p:nvSpPr>
        <p:spPr/>
        <p:txBody>
          <a:bodyPr/>
          <a:lstStyle/>
          <a:p>
            <a:r>
              <a:rPr lang="nl-NL">
                <a:solidFill>
                  <a:srgbClr val="FF0000"/>
                </a:solidFill>
              </a:rPr>
              <a:t>1994: Chabot</a:t>
            </a:r>
          </a:p>
        </p:txBody>
      </p:sp>
      <p:sp>
        <p:nvSpPr>
          <p:cNvPr id="3" name="Content Placeholder 2">
            <a:extLst>
              <a:ext uri="{FF2B5EF4-FFF2-40B4-BE49-F238E27FC236}">
                <a16:creationId xmlns:a16="http://schemas.microsoft.com/office/drawing/2014/main" id="{0003E2ED-0D38-DA4F-9414-6D47096154C3}"/>
              </a:ext>
            </a:extLst>
          </p:cNvPr>
          <p:cNvSpPr>
            <a:spLocks noGrp="1"/>
          </p:cNvSpPr>
          <p:nvPr>
            <p:ph idx="1"/>
          </p:nvPr>
        </p:nvSpPr>
        <p:spPr/>
        <p:txBody>
          <a:bodyPr>
            <a:normAutofit fontScale="92500" lnSpcReduction="20000"/>
          </a:bodyPr>
          <a:lstStyle/>
          <a:p>
            <a:r>
              <a:rPr lang="nl-NL"/>
              <a:t>Over verleende hulp (dodelijke middelen gegeven) door psychiater Chabot bij zelfdoding van vrouw van 50 jaar met depressie en ivm rouwverwerking na dood beide zoons. </a:t>
            </a:r>
          </a:p>
          <a:p>
            <a:r>
              <a:rPr lang="nl-NL"/>
              <a:t>Rechtbank Assen en Hof Leeuwarden ontsloegen hem van rechtsvervolging obv art 40 en ivm ondraaglijk en uitzichtloos lijden. </a:t>
            </a:r>
          </a:p>
          <a:p>
            <a:r>
              <a:rPr lang="nl-NL"/>
              <a:t>Toch cassatie bij Hoge Raad : </a:t>
            </a:r>
          </a:p>
          <a:p>
            <a:pPr lvl="1"/>
            <a:r>
              <a:rPr lang="nl-NL"/>
              <a:t>Hulp bij zelfdoding bij niet-terminale ziekte is niet gerechtvaardigd. </a:t>
            </a:r>
          </a:p>
          <a:p>
            <a:pPr lvl="1"/>
            <a:r>
              <a:rPr lang="nl-NL"/>
              <a:t>Een psychiatrische patient heeft geen vrije wil.</a:t>
            </a:r>
          </a:p>
        </p:txBody>
      </p:sp>
    </p:spTree>
    <p:extLst>
      <p:ext uri="{BB962C8B-B14F-4D97-AF65-F5344CB8AC3E}">
        <p14:creationId xmlns:p14="http://schemas.microsoft.com/office/powerpoint/2010/main" val="130059677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1055</Words>
  <Application>Microsoft Macintosh PowerPoint</Application>
  <PresentationFormat>On-screen Show (4:3)</PresentationFormat>
  <Paragraphs>103</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Kantoorthema</vt:lpstr>
      <vt:lpstr>Euthanasie </vt:lpstr>
      <vt:lpstr>Disclosure belangen</vt:lpstr>
      <vt:lpstr>Euthanasie</vt:lpstr>
      <vt:lpstr>Introductie Euthanasie</vt:lpstr>
      <vt:lpstr>Euthanasie </vt:lpstr>
      <vt:lpstr>Recente Juridische Geschiedenis Euthanasie in Nederland</vt:lpstr>
      <vt:lpstr>1984: Euthanasie Alkmaar</vt:lpstr>
      <vt:lpstr>1984: Euthanasie Alkmaar</vt:lpstr>
      <vt:lpstr>1994: Chabot</vt:lpstr>
      <vt:lpstr>1994: Chabot</vt:lpstr>
      <vt:lpstr>2002: Brongersma</vt:lpstr>
      <vt:lpstr>2002: Brongersma</vt:lpstr>
      <vt:lpstr>2008: Heringa</vt:lpstr>
      <vt:lpstr>2008: Heringa</vt:lpstr>
      <vt:lpstr>Dilemma</vt:lpstr>
      <vt:lpstr>Arrest april 2020</vt:lpstr>
      <vt:lpstr>Euthanasie in de wereld </vt:lpstr>
      <vt:lpstr>De VS: Assisted suicide</vt:lpstr>
      <vt:lpstr>Zwitserland</vt:lpstr>
      <vt:lpstr>Belgie</vt:lpstr>
      <vt:lpstr>Duitsland</vt:lpstr>
      <vt:lpstr>PowerPoint Presentation</vt:lpstr>
    </vt:vector>
  </TitlesOfParts>
  <Company>Gemeente Den Haag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Erik Huisman</dc:creator>
  <cp:lastModifiedBy>Erik Huisman</cp:lastModifiedBy>
  <cp:revision>27</cp:revision>
  <dcterms:created xsi:type="dcterms:W3CDTF">2020-12-09T12:25:49Z</dcterms:created>
  <dcterms:modified xsi:type="dcterms:W3CDTF">2020-12-10T14:49:35Z</dcterms:modified>
</cp:coreProperties>
</file>